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charts/chart1.xml" ContentType="application/vnd.openxmlformats-officedocument.drawingml.chart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8b700ca30d4703" /><Relationship Type="http://schemas.openxmlformats.org/officeDocument/2006/relationships/extended-properties" Target="/docProps/app.xml" Id="Re4b45e7c227c4c1a" /><Relationship Type="http://schemas.openxmlformats.org/officeDocument/2006/relationships/officeDocument" Target="/ppt/presentation.xml" Id="R67fbad46775542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23fdacb3604765"/>
  </p:sldMasterIdLst>
  <p:notesMasterIdLst>
    <p:notesMasterId xmlns:r="http://schemas.openxmlformats.org/officeDocument/2006/relationships" r:id="R7d40bd99b11c478e"/>
  </p:notesMasterIdLst>
  <p:sldIdLst>
    <p:sldId xmlns:r="http://schemas.openxmlformats.org/officeDocument/2006/relationships" id="256" r:id="Rcb43883204a548df"/>
    <p:sldId xmlns:r="http://schemas.openxmlformats.org/officeDocument/2006/relationships" id="257" r:id="R2b12f32b344c4f0b"/>
    <p:sldId xmlns:r="http://schemas.openxmlformats.org/officeDocument/2006/relationships" id="258" r:id="R67da727f460c4ce2"/>
    <p:sldId xmlns:r="http://schemas.openxmlformats.org/officeDocument/2006/relationships" id="259" r:id="R53970df062a94828"/>
    <p:sldId xmlns:r="http://schemas.openxmlformats.org/officeDocument/2006/relationships" id="260" r:id="R41e94c5b554a4901"/>
    <p:sldId xmlns:r="http://schemas.openxmlformats.org/officeDocument/2006/relationships" id="261" r:id="R072ff58f2a894187"/>
    <p:sldId xmlns:r="http://schemas.openxmlformats.org/officeDocument/2006/relationships" id="262" r:id="R6b58c8ca95ab4afa"/>
    <p:sldId xmlns:r="http://schemas.openxmlformats.org/officeDocument/2006/relationships" id="263" r:id="R959967e25a324be8"/>
    <p:sldId xmlns:r="http://schemas.openxmlformats.org/officeDocument/2006/relationships" id="264" r:id="R54b15ca5a08e44f5"/>
    <p:sldId xmlns:r="http://schemas.openxmlformats.org/officeDocument/2006/relationships" id="265" r:id="R5889eb596ef849b1"/>
    <p:sldId xmlns:r="http://schemas.openxmlformats.org/officeDocument/2006/relationships" id="266" r:id="R1410a3a0cc0d409d"/>
    <p:sldId xmlns:r="http://schemas.openxmlformats.org/officeDocument/2006/relationships" id="267" r:id="Rdad5d0911a8a4f2e"/>
    <p:sldId xmlns:r="http://schemas.openxmlformats.org/officeDocument/2006/relationships" id="268" r:id="Rf36041b962234352"/>
    <p:sldId xmlns:r="http://schemas.openxmlformats.org/officeDocument/2006/relationships" id="269" r:id="R39f0c34fa08543ff"/>
    <p:sldId xmlns:r="http://schemas.openxmlformats.org/officeDocument/2006/relationships" id="270" r:id="Rf87d773876cb4724"/>
    <p:sldId xmlns:r="http://schemas.openxmlformats.org/officeDocument/2006/relationships" id="271" r:id="R4f53aa124b8045c4"/>
    <p:sldId xmlns:r="http://schemas.openxmlformats.org/officeDocument/2006/relationships" id="272" r:id="R64d748fa22fc40e9"/>
    <p:sldId xmlns:r="http://schemas.openxmlformats.org/officeDocument/2006/relationships" id="273" r:id="Ra19a452428044df6"/>
    <p:sldId xmlns:r="http://schemas.openxmlformats.org/officeDocument/2006/relationships" id="274" r:id="R425d97d37d054355"/>
    <p:sldId xmlns:r="http://schemas.openxmlformats.org/officeDocument/2006/relationships" id="275" r:id="R6d052b42cbf44ef5"/>
    <p:sldId xmlns:r="http://schemas.openxmlformats.org/officeDocument/2006/relationships" id="276" r:id="Rd751c27cfb5a4b1a"/>
    <p:sldId xmlns:r="http://schemas.openxmlformats.org/officeDocument/2006/relationships" id="277" r:id="Rc7da0ff2124a41df"/>
    <p:sldId xmlns:r="http://schemas.openxmlformats.org/officeDocument/2006/relationships" id="278" r:id="Re8b0d869d8ee45d2"/>
    <p:sldId xmlns:r="http://schemas.openxmlformats.org/officeDocument/2006/relationships" id="279" r:id="R56ab7298e424443e"/>
    <p:sldId xmlns:r="http://schemas.openxmlformats.org/officeDocument/2006/relationships" id="280" r:id="Ra629343195774eba"/>
    <p:sldId xmlns:r="http://schemas.openxmlformats.org/officeDocument/2006/relationships" id="281" r:id="R1a32f8bab8854b01"/>
    <p:sldId xmlns:r="http://schemas.openxmlformats.org/officeDocument/2006/relationships" id="282" r:id="R890d602c215541d4"/>
    <p:sldId xmlns:r="http://schemas.openxmlformats.org/officeDocument/2006/relationships" id="283" r:id="R797fe1955ed041fe"/>
    <p:sldId xmlns:r="http://schemas.openxmlformats.org/officeDocument/2006/relationships" id="284" r:id="R27d01a52d9ec45e3"/>
    <p:sldId xmlns:r="http://schemas.openxmlformats.org/officeDocument/2006/relationships" id="285" r:id="Rc68eca9f092a4f04"/>
    <p:sldId xmlns:r="http://schemas.openxmlformats.org/officeDocument/2006/relationships" id="286" r:id="Re2f9d0c6101042fb"/>
    <p:sldId xmlns:r="http://schemas.openxmlformats.org/officeDocument/2006/relationships" id="287" r:id="R3b22e1191d7340d1"/>
    <p:sldId xmlns:r="http://schemas.openxmlformats.org/officeDocument/2006/relationships" id="288" r:id="R5188fe630f2c4c19"/>
    <p:sldId xmlns:r="http://schemas.openxmlformats.org/officeDocument/2006/relationships" id="289" r:id="Re25ad482145b4034"/>
    <p:sldId xmlns:r="http://schemas.openxmlformats.org/officeDocument/2006/relationships" id="290" r:id="R1245a0f6ebe84416"/>
    <p:sldId xmlns:r="http://schemas.openxmlformats.org/officeDocument/2006/relationships" id="291" r:id="R93f75c4c1a814393"/>
    <p:sldId xmlns:r="http://schemas.openxmlformats.org/officeDocument/2006/relationships" id="292" r:id="R0b8bc18d4ed64d19"/>
    <p:sldId xmlns:r="http://schemas.openxmlformats.org/officeDocument/2006/relationships" id="293" r:id="Rb063d133906e4c0f"/>
    <p:sldId xmlns:r="http://schemas.openxmlformats.org/officeDocument/2006/relationships" id="294" r:id="R7a2a037f4d2641c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f8d79a661d433e" /><Relationship Type="http://schemas.openxmlformats.org/officeDocument/2006/relationships/slideMaster" Target="/ppt/slideMasters/slideMaster1.xml" Id="R7923fdacb3604765" /><Relationship Type="http://schemas.openxmlformats.org/officeDocument/2006/relationships/notesMaster" Target="/ppt/notesMasters/notesMaster1.xml" Id="R7d40bd99b11c478e" /><Relationship Type="http://schemas.openxmlformats.org/officeDocument/2006/relationships/presProps" Target="/ppt/presProps.xml" Id="R57e6e9ea7fc54f38" /><Relationship Type="http://schemas.openxmlformats.org/officeDocument/2006/relationships/tableStyles" Target="/ppt/tableStyles.xml" Id="Rddff050a545944fe" /><Relationship Type="http://schemas.openxmlformats.org/officeDocument/2006/relationships/slide" Target="/ppt/slides/slide1.xml" Id="Rcb43883204a548df" /><Relationship Type="http://schemas.openxmlformats.org/officeDocument/2006/relationships/slide" Target="/ppt/slides/slide2.xml" Id="R2b12f32b344c4f0b" /><Relationship Type="http://schemas.openxmlformats.org/officeDocument/2006/relationships/slide" Target="/ppt/slides/slide3.xml" Id="R67da727f460c4ce2" /><Relationship Type="http://schemas.openxmlformats.org/officeDocument/2006/relationships/slide" Target="/ppt/slides/slide4.xml" Id="R53970df062a94828" /><Relationship Type="http://schemas.openxmlformats.org/officeDocument/2006/relationships/slide" Target="/ppt/slides/slide5.xml" Id="R41e94c5b554a4901" /><Relationship Type="http://schemas.openxmlformats.org/officeDocument/2006/relationships/slide" Target="/ppt/slides/slide6.xml" Id="R072ff58f2a894187" /><Relationship Type="http://schemas.openxmlformats.org/officeDocument/2006/relationships/slide" Target="/ppt/slides/slide7.xml" Id="R6b58c8ca95ab4afa" /><Relationship Type="http://schemas.openxmlformats.org/officeDocument/2006/relationships/slide" Target="/ppt/slides/slide8.xml" Id="R959967e25a324be8" /><Relationship Type="http://schemas.openxmlformats.org/officeDocument/2006/relationships/slide" Target="/ppt/slides/slide9.xml" Id="R54b15ca5a08e44f5" /><Relationship Type="http://schemas.openxmlformats.org/officeDocument/2006/relationships/slide" Target="/ppt/slides/slide10.xml" Id="R5889eb596ef849b1" /><Relationship Type="http://schemas.openxmlformats.org/officeDocument/2006/relationships/slide" Target="/ppt/slides/slide11.xml" Id="R1410a3a0cc0d409d" /><Relationship Type="http://schemas.openxmlformats.org/officeDocument/2006/relationships/slide" Target="/ppt/slides/slide12.xml" Id="Rdad5d0911a8a4f2e" /><Relationship Type="http://schemas.openxmlformats.org/officeDocument/2006/relationships/slide" Target="/ppt/slides/slide13.xml" Id="Rf36041b962234352" /><Relationship Type="http://schemas.openxmlformats.org/officeDocument/2006/relationships/slide" Target="/ppt/slides/slide14.xml" Id="R39f0c34fa08543ff" /><Relationship Type="http://schemas.openxmlformats.org/officeDocument/2006/relationships/slide" Target="/ppt/slides/slide15.xml" Id="Rf87d773876cb4724" /><Relationship Type="http://schemas.openxmlformats.org/officeDocument/2006/relationships/slide" Target="/ppt/slides/slide16.xml" Id="R4f53aa124b8045c4" /><Relationship Type="http://schemas.openxmlformats.org/officeDocument/2006/relationships/slide" Target="/ppt/slides/slide17.xml" Id="R64d748fa22fc40e9" /><Relationship Type="http://schemas.openxmlformats.org/officeDocument/2006/relationships/slide" Target="/ppt/slides/slide18.xml" Id="Ra19a452428044df6" /><Relationship Type="http://schemas.openxmlformats.org/officeDocument/2006/relationships/slide" Target="/ppt/slides/slide19.xml" Id="R425d97d37d054355" /><Relationship Type="http://schemas.openxmlformats.org/officeDocument/2006/relationships/slide" Target="/ppt/slides/slide20.xml" Id="R6d052b42cbf44ef5" /><Relationship Type="http://schemas.openxmlformats.org/officeDocument/2006/relationships/slide" Target="/ppt/slides/slide21.xml" Id="Rd751c27cfb5a4b1a" /><Relationship Type="http://schemas.openxmlformats.org/officeDocument/2006/relationships/slide" Target="/ppt/slides/slide22.xml" Id="Rc7da0ff2124a41df" /><Relationship Type="http://schemas.openxmlformats.org/officeDocument/2006/relationships/slide" Target="/ppt/slides/slide23.xml" Id="Re8b0d869d8ee45d2" /><Relationship Type="http://schemas.openxmlformats.org/officeDocument/2006/relationships/slide" Target="/ppt/slides/slide24.xml" Id="R56ab7298e424443e" /><Relationship Type="http://schemas.openxmlformats.org/officeDocument/2006/relationships/slide" Target="/ppt/slides/slide25.xml" Id="Ra629343195774eba" /><Relationship Type="http://schemas.openxmlformats.org/officeDocument/2006/relationships/slide" Target="/ppt/slides/slide26.xml" Id="R1a32f8bab8854b01" /><Relationship Type="http://schemas.openxmlformats.org/officeDocument/2006/relationships/slide" Target="/ppt/slides/slide27.xml" Id="R890d602c215541d4" /><Relationship Type="http://schemas.openxmlformats.org/officeDocument/2006/relationships/slide" Target="/ppt/slides/slide28.xml" Id="R797fe1955ed041fe" /><Relationship Type="http://schemas.openxmlformats.org/officeDocument/2006/relationships/slide" Target="/ppt/slides/slide29.xml" Id="R27d01a52d9ec45e3" /><Relationship Type="http://schemas.openxmlformats.org/officeDocument/2006/relationships/slide" Target="/ppt/slides/slide30.xml" Id="Rc68eca9f092a4f04" /><Relationship Type="http://schemas.openxmlformats.org/officeDocument/2006/relationships/slide" Target="/ppt/slides/slide31.xml" Id="Re2f9d0c6101042fb" /><Relationship Type="http://schemas.openxmlformats.org/officeDocument/2006/relationships/slide" Target="/ppt/slides/slide32.xml" Id="R3b22e1191d7340d1" /><Relationship Type="http://schemas.openxmlformats.org/officeDocument/2006/relationships/slide" Target="/ppt/slides/slide33.xml" Id="R5188fe630f2c4c19" /><Relationship Type="http://schemas.openxmlformats.org/officeDocument/2006/relationships/slide" Target="/ppt/slides/slide34.xml" Id="Re25ad482145b4034" /><Relationship Type="http://schemas.openxmlformats.org/officeDocument/2006/relationships/slide" Target="/ppt/slides/slide35.xml" Id="R1245a0f6ebe84416" /><Relationship Type="http://schemas.openxmlformats.org/officeDocument/2006/relationships/slide" Target="/ppt/slides/slide36.xml" Id="R93f75c4c1a814393" /><Relationship Type="http://schemas.openxmlformats.org/officeDocument/2006/relationships/slide" Target="/ppt/slides/slide37.xml" Id="R0b8bc18d4ed64d19" /><Relationship Type="http://schemas.openxmlformats.org/officeDocument/2006/relationships/slide" Target="/ppt/slides/slide38.xml" Id="Rb063d133906e4c0f" /><Relationship Type="http://schemas.openxmlformats.org/officeDocument/2006/relationships/slide" Target="/ppt/slides/slide39.xml" Id="R7a2a037f4d2641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2db564c08f47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f5543463d4247c7" /><Relationship Type="http://schemas.openxmlformats.org/officeDocument/2006/relationships/notesMaster" Target="/ppt/notesMasters/notesMaster1.xml" Id="R181cd36d8f2048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5e916a4659426b" /><Relationship Type="http://schemas.openxmlformats.org/officeDocument/2006/relationships/notesMaster" Target="/ppt/notesMasters/notesMaster1.xml" Id="Ra2a8b1bad14b4af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65adc8147c4d62" /><Relationship Type="http://schemas.openxmlformats.org/officeDocument/2006/relationships/notesMaster" Target="/ppt/notesMasters/notesMaster1.xml" Id="R7a570d1d30634c7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2e9e23c5064d1e" /><Relationship Type="http://schemas.openxmlformats.org/officeDocument/2006/relationships/notesMaster" Target="/ppt/notesMasters/notesMaster1.xml" Id="R40131a92ccdb443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1c83f8edf946bf" /><Relationship Type="http://schemas.openxmlformats.org/officeDocument/2006/relationships/notesMaster" Target="/ppt/notesMasters/notesMaster1.xml" Id="R6e646be078f448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73f6e714644666" /><Relationship Type="http://schemas.openxmlformats.org/officeDocument/2006/relationships/notesMaster" Target="/ppt/notesMasters/notesMaster1.xml" Id="Re5b2cf46eb3743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83c0dbf82643aa" /><Relationship Type="http://schemas.openxmlformats.org/officeDocument/2006/relationships/notesMaster" Target="/ppt/notesMasters/notesMaster1.xml" Id="R14e33e6bf7a444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43c2dc2eaa9498b" /><Relationship Type="http://schemas.openxmlformats.org/officeDocument/2006/relationships/notesMaster" Target="/ppt/notesMasters/notesMaster1.xml" Id="R7043f0e799dc47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376151568264f72" /><Relationship Type="http://schemas.openxmlformats.org/officeDocument/2006/relationships/notesMaster" Target="/ppt/notesMasters/notesMaster1.xml" Id="Re4a8380a09a04e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2a396256c643c2" /><Relationship Type="http://schemas.openxmlformats.org/officeDocument/2006/relationships/notesMaster" Target="/ppt/notesMasters/notesMaster1.xml" Id="R907a79414d2b4d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8e9c42e9865497f" /><Relationship Type="http://schemas.openxmlformats.org/officeDocument/2006/relationships/notesMaster" Target="/ppt/notesMasters/notesMaster1.xml" Id="Rd8827e3df5ee4cd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549277d3c824472" /><Relationship Type="http://schemas.openxmlformats.org/officeDocument/2006/relationships/notesMaster" Target="/ppt/notesMasters/notesMaster1.xml" Id="Rb3638c4092bb484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6f8386e8d5f440f" /><Relationship Type="http://schemas.openxmlformats.org/officeDocument/2006/relationships/notesMaster" Target="/ppt/notesMasters/notesMaster1.xml" Id="Re993e2e1c1f2405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859aa5e76fb4ca1" /><Relationship Type="http://schemas.openxmlformats.org/officeDocument/2006/relationships/notesMaster" Target="/ppt/notesMasters/notesMaster1.xml" Id="Rd91ce7a57448483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d35f7428d0a403b" /><Relationship Type="http://schemas.openxmlformats.org/officeDocument/2006/relationships/notesMaster" Target="/ppt/notesMasters/notesMaster1.xml" Id="R62f6f21cfaff42e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225c1b07f314b1a" /><Relationship Type="http://schemas.openxmlformats.org/officeDocument/2006/relationships/notesMaster" Target="/ppt/notesMasters/notesMaster1.xml" Id="R29e0847e63dc409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8131fc9338940d0" /><Relationship Type="http://schemas.openxmlformats.org/officeDocument/2006/relationships/notesMaster" Target="/ppt/notesMasters/notesMaster1.xml" Id="Rd160e8882a3c43b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8c1ea5e229f436e" /><Relationship Type="http://schemas.openxmlformats.org/officeDocument/2006/relationships/notesMaster" Target="/ppt/notesMasters/notesMaster1.xml" Id="Re4abab2ce560452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e9a9b9d11df42f2" /><Relationship Type="http://schemas.openxmlformats.org/officeDocument/2006/relationships/notesMaster" Target="/ppt/notesMasters/notesMaster1.xml" Id="R69a6245831eb4d3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ed6b6ebd96e4009" /><Relationship Type="http://schemas.openxmlformats.org/officeDocument/2006/relationships/notesMaster" Target="/ppt/notesMasters/notesMaster1.xml" Id="Rf3c01faaf8b8481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e6a606ebf2466c" /><Relationship Type="http://schemas.openxmlformats.org/officeDocument/2006/relationships/notesMaster" Target="/ppt/notesMasters/notesMaster1.xml" Id="R3404ebeea1e5429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e621af4befa4dba" /><Relationship Type="http://schemas.openxmlformats.org/officeDocument/2006/relationships/notesMaster" Target="/ppt/notesMasters/notesMaster1.xml" Id="R862dd913e80442b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fd61e2d8d6e4865" /><Relationship Type="http://schemas.openxmlformats.org/officeDocument/2006/relationships/notesMaster" Target="/ppt/notesMasters/notesMaster1.xml" Id="R5c538da14a9343a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25c3561cdfa4eba" /><Relationship Type="http://schemas.openxmlformats.org/officeDocument/2006/relationships/notesMaster" Target="/ppt/notesMasters/notesMaster1.xml" Id="R7e1ffeb50b7c4dc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735faa72fd44d0d" /><Relationship Type="http://schemas.openxmlformats.org/officeDocument/2006/relationships/notesMaster" Target="/ppt/notesMasters/notesMaster1.xml" Id="Rbc337743f4b44e7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412d8de418347a8" /><Relationship Type="http://schemas.openxmlformats.org/officeDocument/2006/relationships/notesMaster" Target="/ppt/notesMasters/notesMaster1.xml" Id="Re28916844f254b7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602dbefb53446fc" /><Relationship Type="http://schemas.openxmlformats.org/officeDocument/2006/relationships/notesMaster" Target="/ppt/notesMasters/notesMaster1.xml" Id="R9ebcaeaf71444ea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6bdb6f772404d6e" /><Relationship Type="http://schemas.openxmlformats.org/officeDocument/2006/relationships/notesMaster" Target="/ppt/notesMasters/notesMaster1.xml" Id="R9339abe4d58d4fa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6da40664b624492" /><Relationship Type="http://schemas.openxmlformats.org/officeDocument/2006/relationships/notesMaster" Target="/ppt/notesMasters/notesMaster1.xml" Id="R8d22c2a481e3466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70ce734b6e14760" /><Relationship Type="http://schemas.openxmlformats.org/officeDocument/2006/relationships/notesMaster" Target="/ppt/notesMasters/notesMaster1.xml" Id="Rd9f06b7c91f145e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26827a2641f4a52" /><Relationship Type="http://schemas.openxmlformats.org/officeDocument/2006/relationships/notesMaster" Target="/ppt/notesMasters/notesMaster1.xml" Id="R9dd1abff482b4b5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38e7fb8f8c64864" /><Relationship Type="http://schemas.openxmlformats.org/officeDocument/2006/relationships/notesMaster" Target="/ppt/notesMasters/notesMaster1.xml" Id="Rd814e918858c463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a327fadd7dc42d3" /><Relationship Type="http://schemas.openxmlformats.org/officeDocument/2006/relationships/notesMaster" Target="/ppt/notesMasters/notesMaster1.xml" Id="R535d4e0500944f7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e96df14d5884866" /><Relationship Type="http://schemas.openxmlformats.org/officeDocument/2006/relationships/notesMaster" Target="/ppt/notesMasters/notesMaster1.xml" Id="R6a55f0d83f99477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87b71f997b848bd" /><Relationship Type="http://schemas.openxmlformats.org/officeDocument/2006/relationships/notesMaster" Target="/ppt/notesMasters/notesMaster1.xml" Id="R0e2c95debccb4cb4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e0826e3a7274e4d" /><Relationship Type="http://schemas.openxmlformats.org/officeDocument/2006/relationships/notesMaster" Target="/ppt/notesMasters/notesMaster1.xml" Id="Rfddceab683db4ae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327482e6941436f" /><Relationship Type="http://schemas.openxmlformats.org/officeDocument/2006/relationships/notesMaster" Target="/ppt/notesMasters/notesMaster1.xml" Id="Rb67398873d9e433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6df99671d3c4158" /><Relationship Type="http://schemas.openxmlformats.org/officeDocument/2006/relationships/notesMaster" Target="/ppt/notesMasters/notesMaster1.xml" Id="Red3197fe41884ec7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36ff14ac8184887" /><Relationship Type="http://schemas.openxmlformats.org/officeDocument/2006/relationships/notesMaster" Target="/ppt/notesMasters/notesMaster1.xml" Id="R94c5da6ba5c74f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Human and dog CTA evidence</a:t>
            </a:r>
          </a:p>
          <a:p xmlns:a="http://schemas.openxmlformats.org/drawingml/2006/main">
            <a:r>
              <a:t>Every human protein has a category. Other includes unmet identity, sequence and review-hold gates. Assessment status records remaining evidence limitations.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Safety, cancer and Reproductive evidence</a:t>
            </a:r>
          </a:p>
          <a:p xmlns:a="http://schemas.openxmlformats.org/drawingml/2006/main">
            <a:r>
              <a:t>Only safety supplies Unsafe evidence. Reproductive is the umbrella for adult reproductive, placental, extraembryonic, embryonic and fetal contexts.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Diffuse expression is an identity question</a:t>
            </a:r>
          </a:p>
          <a:p xmlns:a="http://schemas.openxmlformats.org/drawingml/2006/main">
            <a:r>
              <a:t>The old normal-maximum veto is removed. Diffuseness averages N/(N+R) across fixed weighted normal contexts, including Disposable. The active 10% adult/placental identity boundary requires complete HPA measurements and an RNA- or IHC-supported positive reference. Thymus is Permissive and excluded. Supported embryonic evidence retains its separate route with unassessed concentration.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Required and optional RNA coverage</a:t>
            </a:r>
          </a:p>
          <a:p xmlns:a="http://schemas.openxmlformats.org/drawingml/2006/main">
            <a:r>
              <a:t>Combined bulk HPA consensus, HPA brain and GTEx coverage is required for every member locus. Cell, immune and corneal panels contribute measured evidence without imposing coverage requirements.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ZNF730: panel composition matters</a:t>
            </a:r>
          </a:p>
          <a:p xmlns:a="http://schemas.openxmlformats.org/drawingml/2006/main">
            <a:r>
              <a:t>Full tissue tables: https://pirl-unc.github.io/oncoref/audits/cta-unassigned-20261029/znf730/ . Original panels differ; scores are not a controlled assay comparison.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Published candidate lists</a:t>
            </a:r>
          </a:p>
          <a:p xmlns:a="http://schemas.openxmlformats.org/drawingml/2006/main">
            <a:r>
              <a:t>da Silva et al. (2017): https://doi.org/10.18632/oncotarget.21715</a:t>
            </a:r>
          </a:p>
          <a:p xmlns:a="http://schemas.openxmlformats.org/drawingml/2006/main">
            <a:r>
              <a:t>Wang et al. (2016): https://doi.org/10.1038/ncomms10499</a:t>
            </a:r>
          </a:p>
          <a:p xmlns:a="http://schemas.openxmlformats.org/drawingml/2006/main">
            <a:r>
              <a:t>Chang et al. (2019): https://doi.org/10.1002/cam4.2223</a:t>
            </a:r>
          </a:p>
          <a:p xmlns:a="http://schemas.openxmlformats.org/drawingml/2006/main">
            <a:r>
              <a:t>Gong et al. (2021): https://doi.org/10.1038/s41467-021-22695-y</a:t>
            </a:r>
          </a:p>
          <a:p xmlns:a="http://schemas.openxmlformats.org/drawingml/2006/main">
            <a:r>
              <a:t>Bruggeman et al. (2018): https://doi.org/10.1038/s41388-018-0357-2</a:t>
            </a:r>
          </a:p>
          <a:p xmlns:a="http://schemas.openxmlformats.org/drawingml/2006/main">
            <a:r>
              <a:t>Jamin et al. (2021): https://doi.org/10.1002/1878-0261.12900</a:t>
            </a:r>
          </a:p>
          <a:p xmlns:a="http://schemas.openxmlformats.org/drawingml/2006/main">
            <a:r>
              <a:t>Loriot et al. (2025): https://doi.org/10.1371/journal.pgen.1011734</a:t>
            </a:r>
          </a:p>
          <a:p xmlns:a="http://schemas.openxmlformats.org/drawingml/2006/main">
            <a:r>
              <a:t>Carter et al. (2023): https://doi.org/10.1136/jitc-2023-007935</a:t>
            </a:r>
          </a:p>
          <a:p xmlns:a="http://schemas.openxmlformats.org/drawingml/2006/main">
            <a:r>
              <a:t>Hirbo et al. (2015): https://doi.org/10.1371/journal.pone.0144155</a:t>
            </a:r>
          </a:p>
          <a:p xmlns:a="http://schemas.openxmlformats.org/drawingml/2006/main">
            <a:r>
              <a:t>Seager et al. (2024): https://doi.org/10.1186/s12967-024-04918-0</a:t>
            </a:r>
          </a:p>
          <a:p xmlns:a="http://schemas.openxmlformats.org/drawingml/2006/main">
            <a:r>
              <a:t>Sasaroli et al. (2011): https://doi.org/10.4161/cbt.12.3.16260</a:t>
            </a:r>
          </a:p>
          <a:p xmlns:a="http://schemas.openxmlformats.org/drawingml/2006/main">
            <a:r>
              <a:t>Garg et al. (2007): https://doi.org/10.1158/1078-0432.CCR-06-2340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Broader published nominations</a:t>
            </a:r>
          </a:p>
          <a:p xmlns:a="http://schemas.openxmlformats.org/drawingml/2006/main">
            <a:r>
              <a:t>Sasaroli et al. (2011) https://doi.org/10.4161/cbt.12.3.16260 . Hirbo et al. (2015) https://doi.org/10.1371/journal.pone.0144155 . Exact extracted rows and matching receipts accompany the report.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Overlap between published lists</a:t>
            </a:r>
          </a:p>
          <a:p xmlns:a="http://schemas.openxmlformats.org/drawingml/2006/main">
            <a:r>
              <a:t>Tables and author-recognized prior antigens within the same paper are unioned. Evidence roles, source IDs and pairwise counts accompany the report.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Reproductive evidence: measured branches</a:t>
            </a:r>
          </a:p>
          <a:p xmlns:a="http://schemas.openxmlformats.org/drawingml/2006/main">
            <a:r>
              <a:t>Tyser et al. (2021): https://doi.org/10.1038/s41586-021-04158-y . HPA v23 https://v23.proteinatlas.org/about/download 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Normal and cancer measurement sources</a:t>
            </a:r>
          </a:p>
          <a:p xmlns:a="http://schemas.openxmlformats.org/drawingml/2006/main">
            <a:r>
              <a:t>HPA https://v23.proteinatlas.org/about/download ; DICE https://dice-database.org/ ; cornea https://www.ncbi.nlm.nih.gov/geo/query/acc.cgi?acc=GSE155683 ; Tyser https://doi.org/10.1038/s41586-021-04158-y . Full URLs and sample lineage accompany the report.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RNA cutoffs</a:t>
            </a:r>
          </a:p>
          <a:p xmlns:a="http://schemas.openxmlformats.org/drawingml/2006/main">
            <a:r>
              <a:t>The same nominal values apply across native TPM/nTPM assays. CP10K uses nominal /100, not a TPM conversion. Values are screening-policy choices, not measured toxicity limits.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Normal-tissue hazard ontology</a:t>
            </a:r>
          </a:p>
          <a:p xmlns:a="http://schemas.openxmlformats.org/drawingml/2006/main">
            <a:r>
              <a:t>Central registry and full evidence ledger: https://pirl-unc.github.io/oncoref/audits/tissue-hazards-1.29.0/ . Adult human qualitative policy. AT2 evidence: https://pmc.ncbi.nlm.nih.gov/articles/PMC4821031/ . Club-cell depletion: https://pmc.ncbi.nlm.nih.gov/articles/PMC3056226/ . Ciliated-cell depletion: https://pmc.ncbi.nlm.nih.gov/articles/PMC4521991/ 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Clinical evidence adjusts RNA ceilings</a:t>
            </a:r>
          </a:p>
          <a:p xmlns:a="http://schemas.openxmlformats.org/drawingml/2006/main">
            <a:r>
              <a:t>One step for reviewed treated-cohort evidence without identified grade 4-5 specificity-related toxicity; cap at Enhanced. Unknown or suspected specificity injury blocks product credit. Exact peptide/HLA/receptor limits remain. Clinical trial and SAE review: https://pirl-unc.github.io/oncoref/audits/cta-tcr-trials-20261029/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Serious events and antigen specificity</a:t>
            </a:r>
          </a:p>
          <a:p xmlns:a="http://schemas.openxmlformats.org/drawingml/2006/main">
            <a:r>
              <a:t>Letetresgene Autoleucel in Advanced/Metastatic Myxoid/Round Cell Liposarcoma: https://doi.org/10.1200/JCO-24-01466</a:t>
            </a:r>
          </a:p>
          <a:p xmlns:a="http://schemas.openxmlformats.org/drawingml/2006/main">
            <a:r>
              <a:t>Autologous T cell therapy for PRAME+ advanced solid tumors in HLA-A*02+ patients: a phase 1 trial: https://doi.org/10.1038/s41591-025-03650-6</a:t>
            </a:r>
          </a:p>
          <a:p xmlns:a="http://schemas.openxmlformats.org/drawingml/2006/main">
            <a:r>
              <a:t>Autologous T cell therapy for MAGE-A4+ solid cancers in HLA-A*02+ patients: a phase 1 trial: https://doi.org/10.1038/s41591-022-02128-z</a:t>
            </a:r>
          </a:p>
          <a:p xmlns:a="http://schemas.openxmlformats.org/drawingml/2006/main">
            <a:r>
              <a:t>SPEARHEAD-1: a single-arm phase 2 trial of afamitresgene autoleucel in advanced synovial sarcoma and myxoid/round cell liposarcoma: https://doi.org/10.1016/S0140-6736(24)00319-2</a:t>
            </a:r>
          </a:p>
          <a:p xmlns:a="http://schemas.openxmlformats.org/drawingml/2006/main">
            <a:r>
              <a:t>Identification of a Titin-Derived HLA-A1-Presented Peptide as a Cross-Reactive Target for Engineered MAGE A3-Directed T Cells: https://doi.org/10.1126/scitranslmed.3006034</a:t>
            </a:r>
          </a:p>
          <a:p xmlns:a="http://schemas.openxmlformats.org/drawingml/2006/main">
            <a:r>
              <a:t>Guillain-Barre syndrome observed with adoptive transfer of lymphocytes genetically engineered with an NY-ESO-1 reactive T-cell receptor: https://doi.org/10.1186/s40425-019-0759-x</a:t>
            </a:r>
          </a:p>
          <a:p xmlns:a="http://schemas.openxmlformats.org/drawingml/2006/main">
            <a:r>
              <a:t>NCT03709706 protocol: NY-ESO-1/LAGE-1A shared peptide and c259 receptor: https://cdn.clinicaltrials.gov/large-docs/06/NCT03709706/Prot_000.pdf</a:t>
            </a:r>
          </a:p>
          <a:p xmlns:a="http://schemas.openxmlformats.org/drawingml/2006/main">
            <a:r>
              <a:t>NCT03132922 protocol: MAGE-A4 c1032 target peptide: https://cdn.clinicaltrials.gov/large-docs/22/NCT03132922/Prot_000.pdf</a:t>
            </a:r>
          </a:p>
          <a:p xmlns:a="http://schemas.openxmlformats.org/drawingml/2006/main">
            <a:r>
              <a:t>First-in-human dose escalation trial to evaluate the clinical safety and efficacy of an anti-MAGEA1 autologous TCR-transgenic T cell therapy in relapsed and refractory solid tumors: https://doi.org/10.1136/jitc-2023-008668</a:t>
            </a:r>
          </a:p>
          <a:p xmlns:a="http://schemas.openxmlformats.org/drawingml/2006/main">
            <a:r>
              <a:t>Phase I clinical trial evaluating the safety and efficacy of ADP-A2M10 SPEAR T cells in patients with MAGE-A10+ advanced non-small cell lung cancer: https://doi.org/10.1136/jitc-2021-003581</a:t>
            </a:r>
          </a:p>
          <a:p xmlns:a="http://schemas.openxmlformats.org/drawingml/2006/main">
            <a:r>
              <a:t>NY-ESO-1-specific redirected T cells with endogenous TCR knockdown mediate tumor response and cytokine release syndrome: https://doi.org/10.1136/jitc-2021-003811</a:t>
            </a:r>
          </a:p>
          <a:p xmlns:a="http://schemas.openxmlformats.org/drawingml/2006/main">
            <a:r>
              <a:t>Cancer regression and neurological toxicity following anti-MAGE-A3 TCR gene therapy: https://pubmed.ncbi.nlm.nih.gov/23377668/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Other records an unmet admission gate</a:t>
            </a:r>
          </a:p>
          <a:p xmlns:a="http://schemas.openxmlformats.org/drawingml/2006/main">
            <a:r>
              <a:t>Safety and coverage are assessed independently. Other reasons use reproductive presence, cancer presence, then concentration. No gene is admitted or excluded by an abundance label.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Evidence attributes stay independent</a:t>
            </a:r>
          </a:p>
          <a:p xmlns:a="http://schemas.openxmlformats.org/drawingml/2006/main">
            <a:r>
              <a:t>The profiles() API preserves native RNA units, supporting samples, adult Disposable pattern and developmental evidence independently of the final decision.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Reproductive cell evidence</a:t>
            </a:r>
          </a:p>
          <a:p xmlns:a="http://schemas.openxmlformats.org/drawingml/2006/main">
            <a:r>
              <a:t>HPA v23 https://v23.proteinatlas.org/about/download ; passenger transcripts: https://pmc.ncbi.nlm.nih.gov/articles/PMC7459098/ ; normal interferon induction: https://pmc.ncbi.nlm.nih.gov/articles/PMC6457222/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Reviewed normal-cell knowledge</a:t>
            </a:r>
          </a:p>
          <a:p xmlns:a="http://schemas.openxmlformats.org/drawingml/2006/main">
            <a:r>
              <a:t>OncoRef 1.26.0: https://pirl-unc.github.io/oncoref/audits/cta-other-literature-20261030/ ; pDC protein: https://www.frontiersin.org/journals/immunology/articles/10.3389/fimmu.2022.814627/full ; human olfactory atlas: https://pmc.ncbi.nlm.nih.gov/articles/PMC7065961/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 tumor expression does not establish CTA identity</a:t>
            </a:r>
          </a:p>
          <a:p xmlns:a="http://schemas.openxmlformats.org/drawingml/2006/main">
            <a:r>
              <a:t>Pinned normal atlas peaks are source-supported summaries, not exhaustive rare-cell or donor maxima. OR10A4 also has normal human nasal RNA in two primary studies.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Other accumulates as identity gates fail</a:t>
            </a:r>
          </a:p>
          <a:p xmlns:a="http://schemas.openxmlformats.org/drawingml/2006/main">
            <a:r>
              <a:t>Normal assessment is displayed first. Identity requirements move proteins into Other without creating Unsafe evidence. All final categories match the released classifier.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Every filtering layer can contribute</a:t>
            </a:r>
          </a:p>
          <a:p xmlns:a="http://schemas.openxmlformats.org/drawingml/2006/main">
            <a:r>
              <a:t>The gray segment contains proteins pending final assignment. All layers evaluate every protein. Final human categories contain no unassigned proteins.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Removals at each filter: 1 of 2</a:t>
            </a:r>
          </a:p>
          <a:p xmlns:a="http://schemas.openxmlformats.org/drawingml/2006/main">
            <a:r>
              <a:t>Sequential first removals depend on the displayed order; the independent-layer table reports overlaps.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Removals at each filter: 2 of 2</a:t>
            </a:r>
          </a:p>
          <a:p xmlns:a="http://schemas.openxmlformats.org/drawingml/2006/main">
            <a:r>
              <a:t>Sequential first removals depend on the displayed order; the independent-layer table reports overlaps.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IHC matching to measured RNA compartments</a:t>
            </a:r>
          </a:p>
          <a:p xmlns:a="http://schemas.openxmlformats.org/drawingml/2006/main">
            <a:r>
              <a:t>HPA colon https://www.proteinatlas.org/learn/dictionary/normal/colon ; bronchus https://www.proteinatlas.org/learn/dictionary/normal/bronchus . Parent-compartment credit is a declared anatomical interpretation, not proof that all rare cells were sampled.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Selected CTA: adult/placental versus embryonic RNA</a:t>
            </a:r>
          </a:p>
          <a:p xmlns:a="http://schemas.openxmlformats.org/drawingml/2006/main">
            <a:r>
              <a:t>Color uses the highest supported non-disposable healthy expression within the stated native unit. There is no mixed-unit maximum. Labels include widely studied antigens with mapped values. Companion panels label all selected proteins ≥5 on both axes. Missing embryonic measurements appear in a separate categorical band; every selected protein is represented without zero filling.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Selected CTA: healthy RNA in TPM</a:t>
            </a:r>
          </a:p>
          <a:p xmlns:a="http://schemas.openxmlformats.org/drawingml/2006/main">
            <a:r>
              <a:t>Color uses the highest supported non-disposable healthy expression within the stated native unit. There is no mixed-unit maximum. Labels include widely studied antigens with mapped values. Companion panels label all selected proteins ≥5 on both axes. Missing embryonic measurements appear in a separate categorical band; every selected protein is represented without zero filling.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Selected CTA: normal corneal RNA</a:t>
            </a:r>
          </a:p>
          <a:p xmlns:a="http://schemas.openxmlformats.org/drawingml/2006/main">
            <a:r>
              <a:t>Color uses the highest supported non-disposable healthy expression within the stated native unit. There is no mixed-unit maximum. Labels include widely studied antigens with mapped values. Companion panels label all selected proteins ≥5 on both axes. Missing embryonic measurements appear in a separate categorical band; every selected protein is represented without zero filling.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 adult/placental and embryonic RNA: labels 1 of 3</a:t>
            </a:r>
          </a:p>
          <a:p xmlns:a="http://schemas.openxmlformats.org/drawingml/2006/main">
            <a:r>
              <a:t>The three panels use identical axes and together label all selected proteins with reproductive nTPM ≥5 and measured embryonic lineage-mean TPM ≥5. This descriptive threshold does not replace developmental cell-support requirements. Color is the highest non-disposable healthy nTPM.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 adult/placental and embryonic RNA: labels 2 of 3</a:t>
            </a:r>
          </a:p>
          <a:p xmlns:a="http://schemas.openxmlformats.org/drawingml/2006/main">
            <a:r>
              <a:t>The three panels use identical axes and together label all selected proteins with reproductive nTPM ≥5 and measured embryonic lineage-mean TPM ≥5. This descriptive threshold does not replace developmental cell-support requirements. Color is the highest non-disposable healthy nTPM.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 adult/placental and embryonic RNA: labels 3 of 3</a:t>
            </a:r>
          </a:p>
          <a:p xmlns:a="http://schemas.openxmlformats.org/drawingml/2006/main">
            <a:r>
              <a:t>The three panels use identical axes and together label all selected proteins with reproductive nTPM ≥5 and measured embryonic lineage-mean TPM ≥5. This descriptive threshold does not replace developmental cell-support requirements. Color is the highest non-disposable healthy nTPM.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Complementary embryonic measurements</a:t>
            </a:r>
          </a:p>
          <a:p xmlns:a="http://schemas.openxmlformats.org/drawingml/2006/main">
            <a:r>
              <a:t>Tyser E-MTAB-9388 https://doi.org/10.1038/s41586-021-04158-y . Petropoulos E-MTAB-3929 https://www.ebi.ac.uk/gxa/sc/experiments/E-MTAB-3929/Results . Sources retain their own stage, cell support and donor counts.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Widely studied antigens: adult/placental RNA</a:t>
            </a:r>
          </a:p>
          <a:p xmlns:a="http://schemas.openxmlformats.org/drawingml/2006/main">
            <a:r>
              <a:t>MAGE-A1 and MAGE-A3 are comparators, not admission controls. Full-width figures highlight PRAME, NY-ESO-1 (CTAG1A/B), XAGE1A/B, MAGE-A4, CT83, SSX2/B and TBXT. Missing embryonic measurements are in a separate band.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Widely studied antigens: embryonic RNA</a:t>
            </a:r>
          </a:p>
          <a:p xmlns:a="http://schemas.openxmlformats.org/drawingml/2006/main">
            <a:r>
              <a:t>MAGE-A1 and MAGE-A3 are comparators, not admission controls. Full-width figures highlight PRAME, NY-ESO-1 (CTAG1A/B), XAGE1A/B, MAGE-A4, CT83, SSX2/B and TBXT. Missing embryonic measurements are in a separate band.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Assessment status is separate from category</a:t>
            </a:r>
          </a:p>
          <a:p xmlns:a="http://schemas.openxmlformats.org/drawingml/2006/main">
            <a:r>
              <a:t>A category can be assigned despite gaps in optional or irrelevant sources. Screened does not mean clinically safe or fully measured. MAGE-A3 has measured colon counterevidence. An independent developmental measurement cannot erase it.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Which sources have incomplete evidence</a:t>
            </a:r>
          </a:p>
          <a:p xmlns:a="http://schemas.openxmlformats.org/drawingml/2006/main">
            <a:r>
              <a:t>Source versions, complete missing tissue/cell contexts, member ENSG IDs, historical IDs, synonyms and tumor cohort coverage: https://pirl-unc.github.io/oncoref/audits/cta-source-walkthrough-20261028/coverage/ . Counts overlap and do not sum to a total.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Dog evidence and integration gaps</a:t>
            </a:r>
          </a:p>
          <a:p xmlns:a="http://schemas.openxmlformats.org/drawingml/2006/main">
            <a:r>
              <a:t>Nemec et al. (2019) https://doi.org/10.1111/vco.12475 ; Hindriks et al. (2025) https://doi.org/10.1016/j.vetimm.2025.110946 . Issues https://github.com/pirl-unc/oncoref/issues/574 and https://github.com/pirl-unc/oncoref/issues/585 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Curated oncofetal sources</a:t>
            </a:r>
          </a:p>
          <a:p xmlns:a="http://schemas.openxmlformats.org/drawingml/2006/main">
            <a:r>
              <a:t>Shaw et al. (2024) https://doi.org/10.1038/s41467-024-47649-y ; TRIM71 liver study https://pmc.ncbi.nlm.nih.gov/articles/PMC11388079/ ; Cardoso-Moreira et al. (2019) https://pmc.ncbi.nlm.nih.gov/articles/PMC6658352/ . Newly identified sources are not in current selection counts.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Common API with native evidence underneath</a:t>
            </a:r>
          </a:p>
          <a:p xmlns:a="http://schemas.openxmlformats.org/drawingml/2006/main">
            <a:r>
              <a:t>Human, dog and mouse share schema and explicit unavailable states. Data are offline and checksum-verified. Frozen release reports remain unchanged.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Every source resolves to a concrete version</a:t>
            </a:r>
          </a:p>
          <a:p xmlns:a="http://schemas.openxmlformats.org/drawingml/2006/main">
            <a:r>
              <a:t>Data version API: https://pirl-unc.github.io/oncoref/data-versions/ . GTEx versions and pipelines: https://github.com/broadinstitute/gtex-pipeline/blob/master/rnaseq/README.md . HPA current RNA snapshot: https://github.com/pirl-unc/oncoref/releases/tag/reference-hpa-v25.1-20261028 .</a:t>
            </a:r>
          </a:p>
          <a:p xmlns:a="http://schemas.openxmlformats.org/drawingml/2006/main">
            <a:r>
              <a:t>Report: https://pirl-unc.github.io/oncoref/audits/cta-source-walkthrough-20261028/</a:t>
            </a:r>
          </a:p>
          <a:p xmlns:a="http://schemas.openxmlformats.org/drawingml/2006/main">
            <a:r>
              <a:t>Policy: oncoref.cta-selection.2026-11-03.1</a:t>
            </a:r>
          </a:p>
          <a:p xmlns:a="http://schemas.openxmlformats.org/drawingml/2006/main">
            <a:r>
              <a:t>Decision snapshot SHA256: 49abfc0cd2024ab53aa693507f61fa075b0971e7926799e43a9816534a389635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ca93c29d0f4eb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e4f180f1ac4a0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333dced7104fd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c579fe7fc948e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fae041bb18415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95fd914da44a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8AFBD5-80D4-41F4-B637-1C9ED6FA5D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BE604F4-2D8F-4C9A-8846-F78D86CC32E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7CF01FD-F3A5-4A80-9084-D13970223D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E5C4BF-DE48-4A35-90C8-E7E1C51C7D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496DC68-298A-4D3C-9FE7-2AAFCDC045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08C5EA1-5A37-436E-8477-03395BFF1A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4553A59-6FB0-425F-857A-ACABF097F8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06398D5-E93F-4A2D-9655-1A5EF5FE284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B4CB6D8-A58E-45E0-A2FB-54FCB40014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1E95FEF-6CA9-48FD-A4EC-D7F8B081E9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577b63d1f74481" /><Relationship Type="http://schemas.openxmlformats.org/officeDocument/2006/relationships/slideLayout" Target="/ppt/slideLayouts/slideLayout1.xml" Id="R3151849015d842e6" /><Relationship Type="http://schemas.openxmlformats.org/officeDocument/2006/relationships/slideLayout" Target="/ppt/slideLayouts/slideLayout2.xml" Id="R5b398e47c20b475f" /><Relationship Type="http://schemas.openxmlformats.org/officeDocument/2006/relationships/slideLayout" Target="/ppt/slideLayouts/slideLayout3.xml" Id="Rabeb6b4c83594091" /><Relationship Type="http://schemas.openxmlformats.org/officeDocument/2006/relationships/slideLayout" Target="/ppt/slideLayouts/slideLayout4.xml" Id="R6b4e0ea09a6c47ee" /><Relationship Type="http://schemas.openxmlformats.org/officeDocument/2006/relationships/slideLayout" Target="/ppt/slideLayouts/slideLayout5.xml" Id="Rea7970c9e14842c2" /><Relationship Type="http://schemas.openxmlformats.org/officeDocument/2006/relationships/slideLayout" Target="/ppt/slideLayouts/slideLayout6.xml" Id="R7a5d6baa379c4e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51849015d842e6"/>
    <p:sldLayoutId xmlns:r="http://schemas.openxmlformats.org/officeDocument/2006/relationships" id="2147483650" r:id="R5b398e47c20b475f"/>
    <p:sldLayoutId xmlns:r="http://schemas.openxmlformats.org/officeDocument/2006/relationships" id="2147483651" r:id="Rabeb6b4c83594091"/>
    <p:sldLayoutId xmlns:r="http://schemas.openxmlformats.org/officeDocument/2006/relationships" id="2147483652" r:id="R6b4e0ea09a6c47ee"/>
    <p:sldLayoutId xmlns:r="http://schemas.openxmlformats.org/officeDocument/2006/relationships" id="2147483653" r:id="Rea7970c9e14842c2"/>
    <p:sldLayoutId xmlns:r="http://schemas.openxmlformats.org/officeDocument/2006/relationships" id="2147483654" r:id="R7a5d6baa379c4e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9e4d4a1cb14aa9" /><Relationship Type="http://schemas.openxmlformats.org/officeDocument/2006/relationships/notesSlide" Target="/ppt/notesSlides/notesSlide1.xml" Id="Rf5fb2296161947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dd7ffd796e4e6e" /><Relationship Type="http://schemas.openxmlformats.org/officeDocument/2006/relationships/notesSlide" Target="/ppt/notesSlides/notesSlide2.xml" Id="Re85933352ebb4c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5e072a15574b2e" /><Relationship Type="http://schemas.openxmlformats.org/officeDocument/2006/relationships/hyperlink" Target="https://v23.proteinatlas.org/about/download" TargetMode="External" Id="Rca9225f62dce47cf" /><Relationship Type="http://schemas.openxmlformats.org/officeDocument/2006/relationships/hyperlink" Target="https://v23.proteinatlas.org/about/download" TargetMode="External" Id="Rf62f09c6ee424631" /><Relationship Type="http://schemas.openxmlformats.org/officeDocument/2006/relationships/notesSlide" Target="/ppt/notesSlides/notesSlide3.xml" Id="R1bdd47c1337c4b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c00f6bf0e44290" /><Relationship Type="http://schemas.openxmlformats.org/officeDocument/2006/relationships/notesSlide" Target="/ppt/notesSlides/notesSlide4.xml" Id="Re78714f2a92148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1d7a6d51484f28" /><Relationship Type="http://schemas.openxmlformats.org/officeDocument/2006/relationships/notesSlide" Target="/ppt/notesSlides/notesSlide5.xml" Id="R3e0d15cd1e1c4d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396383c2374a53" /><Relationship Type="http://schemas.openxmlformats.org/officeDocument/2006/relationships/hyperlink" Target="https://doi.org/10.18632/oncotarget.21715" TargetMode="External" Id="R0786f8bb7c754048" /><Relationship Type="http://schemas.openxmlformats.org/officeDocument/2006/relationships/hyperlink" Target="https://doi.org/10.1038/ncomms10499" TargetMode="External" Id="R4663b904b214473b" /><Relationship Type="http://schemas.openxmlformats.org/officeDocument/2006/relationships/hyperlink" Target="https://doi.org/10.1002/cam4.2223" TargetMode="External" Id="R020476f008aa4cf4" /><Relationship Type="http://schemas.openxmlformats.org/officeDocument/2006/relationships/hyperlink" Target="https://doi.org/10.1038/s41467-021-22695-y" TargetMode="External" Id="R0ade643a0d2e4e5c" /><Relationship Type="http://schemas.openxmlformats.org/officeDocument/2006/relationships/hyperlink" Target="https://doi.org/10.1038/s41388-018-0357-2" TargetMode="External" Id="R5c13901e8b034d61" /><Relationship Type="http://schemas.openxmlformats.org/officeDocument/2006/relationships/hyperlink" Target="https://doi.org/10.1002/1878-0261.12900" TargetMode="External" Id="R84efc787eed24562" /><Relationship Type="http://schemas.openxmlformats.org/officeDocument/2006/relationships/hyperlink" Target="https://doi.org/10.1371/journal.pgen.1011734" TargetMode="External" Id="R457e4a1e566f4ada" /><Relationship Type="http://schemas.openxmlformats.org/officeDocument/2006/relationships/hyperlink" Target="https://doi.org/10.1136/jitc-2023-007935" TargetMode="External" Id="Rdc9d3a85a6844c55" /><Relationship Type="http://schemas.openxmlformats.org/officeDocument/2006/relationships/hyperlink" Target="https://doi.org/10.1371/journal.pone.0144155" TargetMode="External" Id="R6f818a1d0f904e5d" /><Relationship Type="http://schemas.openxmlformats.org/officeDocument/2006/relationships/hyperlink" Target="https://doi.org/10.1186/s12967-024-04918-0" TargetMode="External" Id="Rc4ae48df888945ea" /><Relationship Type="http://schemas.openxmlformats.org/officeDocument/2006/relationships/hyperlink" Target="https://doi.org/10.4161/cbt.12.3.16260" TargetMode="External" Id="R535d58f49b97413c" /><Relationship Type="http://schemas.openxmlformats.org/officeDocument/2006/relationships/hyperlink" Target="https://doi.org/10.1158/1078-0432.CCR-06-2340" TargetMode="External" Id="Rf289cd3fb1d748e9" /><Relationship Type="http://schemas.openxmlformats.org/officeDocument/2006/relationships/notesSlide" Target="/ppt/notesSlides/notesSlide6.xml" Id="R4813ea6a347049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9321e43ed349d8" /><Relationship Type="http://schemas.openxmlformats.org/officeDocument/2006/relationships/hyperlink" Target="https://doi.org/10.4161/cbt.12.3.16260" TargetMode="External" Id="R3bb20d6817fc45fd" /><Relationship Type="http://schemas.openxmlformats.org/officeDocument/2006/relationships/hyperlink" Target="https://doi.org/10.1371/journal.pone.0144155" TargetMode="External" Id="Rbf8bf0ba40104dec" /><Relationship Type="http://schemas.openxmlformats.org/officeDocument/2006/relationships/hyperlink" Target="https://doi.org/10.1158/1078-0432.CCR-06-2340" TargetMode="External" Id="R6498b7f63ef94ab8" /><Relationship Type="http://schemas.openxmlformats.org/officeDocument/2006/relationships/notesSlide" Target="/ppt/notesSlides/notesSlide7.xml" Id="R8864caa46ccc40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59ab37f669419d" /><Relationship Type="http://schemas.openxmlformats.org/officeDocument/2006/relationships/image" Target="/ppt/media/image.png" Id="Rf9b963ef6daf423d" /><Relationship Type="http://schemas.openxmlformats.org/officeDocument/2006/relationships/notesSlide" Target="/ppt/notesSlides/notesSlide8.xml" Id="Rd8aacab59e4d43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1fb5f9a5e0419e" /><Relationship Type="http://schemas.openxmlformats.org/officeDocument/2006/relationships/notesSlide" Target="/ppt/notesSlides/notesSlide9.xml" Id="R9d3ef68d2c61488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a7922a49b749d7" /><Relationship Type="http://schemas.openxmlformats.org/officeDocument/2006/relationships/hyperlink" Target="https://v23.proteinatlas.org/about/download" TargetMode="External" Id="R7360d8d3de9941f5" /><Relationship Type="http://schemas.openxmlformats.org/officeDocument/2006/relationships/hyperlink" Target="https://gtexportal.org/home/downloads/adult-gtex" TargetMode="External" Id="R7969cd7425144a81" /><Relationship Type="http://schemas.openxmlformats.org/officeDocument/2006/relationships/hyperlink" Target="https://v23.proteinatlas.org/about/download" TargetMode="External" Id="Ra7e59bb7560b461e" /><Relationship Type="http://schemas.openxmlformats.org/officeDocument/2006/relationships/hyperlink" Target="https://v23.proteinatlas.org/about/download" TargetMode="External" Id="R1bfbf5a29efe4301" /><Relationship Type="http://schemas.openxmlformats.org/officeDocument/2006/relationships/hyperlink" Target="https://dice-database.org/" TargetMode="External" Id="R2705c3bc5ae84030" /><Relationship Type="http://schemas.openxmlformats.org/officeDocument/2006/relationships/hyperlink" Target="https://www.ncbi.nlm.nih.gov/geo/query/acc.cgi?acc=GSE155683" TargetMode="External" Id="R947efb78df0d4007" /><Relationship Type="http://schemas.openxmlformats.org/officeDocument/2006/relationships/hyperlink" Target="https://v23.proteinatlas.org/about/download" TargetMode="External" Id="Ra3b8665f2af64d77" /><Relationship Type="http://schemas.openxmlformats.org/officeDocument/2006/relationships/hyperlink" Target="https://dice-database.org/" TargetMode="External" Id="R269d0448e67b4343" /><Relationship Type="http://schemas.openxmlformats.org/officeDocument/2006/relationships/notesSlide" Target="/ppt/notesSlides/notesSlide10.xml" Id="R47b00b28b3a440b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a90b430d91419b" /><Relationship Type="http://schemas.openxmlformats.org/officeDocument/2006/relationships/notesSlide" Target="/ppt/notesSlides/notesSlide11.xml" Id="R54f4eff4d53b4d2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b3142866e84019" /><Relationship Type="http://schemas.openxmlformats.org/officeDocument/2006/relationships/notesSlide" Target="/ppt/notesSlides/notesSlide12.xml" Id="Rfc514920d96445b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4cd229ce3247c9" /><Relationship Type="http://schemas.openxmlformats.org/officeDocument/2006/relationships/notesSlide" Target="/ppt/notesSlides/notesSlide13.xml" Id="Re84e7ae5d3954e5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4260bcd4c84d16" /><Relationship Type="http://schemas.openxmlformats.org/officeDocument/2006/relationships/hyperlink" Target="https://pirl-unc.github.io/oncoref/audits/cta-tcr-trials-20261029/" TargetMode="External" Id="R586402a1ac8e4c27" /><Relationship Type="http://schemas.openxmlformats.org/officeDocument/2006/relationships/notesSlide" Target="/ppt/notesSlides/notesSlide14.xml" Id="R4a2a7d8b79a5489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1f75194191480c" /><Relationship Type="http://schemas.openxmlformats.org/officeDocument/2006/relationships/notesSlide" Target="/ppt/notesSlides/notesSlide15.xml" Id="R7bd9352c0265433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6aeddd888b4c61" /><Relationship Type="http://schemas.openxmlformats.org/officeDocument/2006/relationships/notesSlide" Target="/ppt/notesSlides/notesSlide16.xml" Id="R854f3542d62b40c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eae80a44ad478d" /><Relationship Type="http://schemas.openxmlformats.org/officeDocument/2006/relationships/notesSlide" Target="/ppt/notesSlides/notesSlide17.xml" Id="R20aa82da3bb5451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bef41895954841" /><Relationship Type="http://schemas.openxmlformats.org/officeDocument/2006/relationships/notesSlide" Target="/ppt/notesSlides/notesSlide18.xml" Id="R56b0a51f40be48d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a7b1e342a34f29" /><Relationship Type="http://schemas.openxmlformats.org/officeDocument/2006/relationships/notesSlide" Target="/ppt/notesSlides/notesSlide19.xml" Id="Rcb0e3deb12d44c6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43f87372cb4f2e" /><Relationship Type="http://schemas.openxmlformats.org/officeDocument/2006/relationships/image" Target="/ppt/media/image2.png" Id="Ra87c019c2bd247fb" /><Relationship Type="http://schemas.openxmlformats.org/officeDocument/2006/relationships/notesSlide" Target="/ppt/notesSlides/notesSlide20.xml" Id="R31b437d9f46148c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19e1b1e50c4698" /><Relationship Type="http://schemas.openxmlformats.org/officeDocument/2006/relationships/chart" Target="/ppt/slides/charts/chart1.xml" Id="R732dff059a9b4167" /><Relationship Type="http://schemas.openxmlformats.org/officeDocument/2006/relationships/notesSlide" Target="/ppt/notesSlides/notesSlide21.xml" Id="Rfa44e0ec458b409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fbc35285d7493f" /><Relationship Type="http://schemas.openxmlformats.org/officeDocument/2006/relationships/hyperlink" Target="https://dice-database.org/" TargetMode="External" Id="Re2d94f11cc0a4eb2" /><Relationship Type="http://schemas.openxmlformats.org/officeDocument/2006/relationships/notesSlide" Target="/ppt/notesSlides/notesSlide22.xml" Id="Rb9c149079237494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9f4145d8aa4e86" /><Relationship Type="http://schemas.openxmlformats.org/officeDocument/2006/relationships/notesSlide" Target="/ppt/notesSlides/notesSlide23.xml" Id="Rcb9b0f127f3f40d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ea4be2c15643d2" /><Relationship Type="http://schemas.openxmlformats.org/officeDocument/2006/relationships/notesSlide" Target="/ppt/notesSlides/notesSlide24.xml" Id="Rc79958ff1b0b4b7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211b8dd81746ca" /><Relationship Type="http://schemas.openxmlformats.org/officeDocument/2006/relationships/image" Target="/ppt/media/image3.png" Id="R82ab103d916343fd" /><Relationship Type="http://schemas.openxmlformats.org/officeDocument/2006/relationships/notesSlide" Target="/ppt/notesSlides/notesSlide25.xml" Id="R6eb360c476c5402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c257e6d4fc4326" /><Relationship Type="http://schemas.openxmlformats.org/officeDocument/2006/relationships/image" Target="/ppt/media/image4.png" Id="R8052a1830f3e435b" /><Relationship Type="http://schemas.openxmlformats.org/officeDocument/2006/relationships/notesSlide" Target="/ppt/notesSlides/notesSlide26.xml" Id="R31e08517db29444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1b63bf84574a65" /><Relationship Type="http://schemas.openxmlformats.org/officeDocument/2006/relationships/image" Target="/ppt/media/image5.png" Id="R261a35d63b624dc5" /><Relationship Type="http://schemas.openxmlformats.org/officeDocument/2006/relationships/notesSlide" Target="/ppt/notesSlides/notesSlide27.xml" Id="R2d28c8bc2c3746a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706e07b0664b71" /><Relationship Type="http://schemas.openxmlformats.org/officeDocument/2006/relationships/image" Target="/ppt/media/image6.png" Id="Rc7fde7e3cdd34813" /><Relationship Type="http://schemas.openxmlformats.org/officeDocument/2006/relationships/notesSlide" Target="/ppt/notesSlides/notesSlide28.xml" Id="R9775ef911e534de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667bf5fd024896" /><Relationship Type="http://schemas.openxmlformats.org/officeDocument/2006/relationships/image" Target="/ppt/media/image7.png" Id="R8aeb10f5360f46a7" /><Relationship Type="http://schemas.openxmlformats.org/officeDocument/2006/relationships/notesSlide" Target="/ppt/notesSlides/notesSlide29.xml" Id="R31eec4ce80e440a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8617ca61d94c9b" /><Relationship Type="http://schemas.openxmlformats.org/officeDocument/2006/relationships/image" Target="/ppt/media/image8.png" Id="Rc4160cb2985e4b2f" /><Relationship Type="http://schemas.openxmlformats.org/officeDocument/2006/relationships/notesSlide" Target="/ppt/notesSlides/notesSlide30.xml" Id="R9c2bee0111be472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a3cafc64a14030" /><Relationship Type="http://schemas.openxmlformats.org/officeDocument/2006/relationships/hyperlink" Target="https://doi.org/10.1038/s41586-021-04158-y" TargetMode="External" Id="Ra386ab9599a9499d" /><Relationship Type="http://schemas.openxmlformats.org/officeDocument/2006/relationships/hyperlink" Target="https://www.ebi.ac.uk/gxa/sc/experiments/E-MTAB-3929/Results" TargetMode="External" Id="R39afe1d0e6d442fc" /><Relationship Type="http://schemas.openxmlformats.org/officeDocument/2006/relationships/notesSlide" Target="/ppt/notesSlides/notesSlide31.xml" Id="Rf3dc45f27c7f435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279f2012af43ce" /><Relationship Type="http://schemas.openxmlformats.org/officeDocument/2006/relationships/image" Target="/ppt/media/image9.png" Id="R4dcbc4343efc439c" /><Relationship Type="http://schemas.openxmlformats.org/officeDocument/2006/relationships/notesSlide" Target="/ppt/notesSlides/notesSlide32.xml" Id="R05a96637f57d437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3c06813aed4e77" /><Relationship Type="http://schemas.openxmlformats.org/officeDocument/2006/relationships/image" Target="/ppt/media/image10.png" Id="Ra29c7fdeee5a4044" /><Relationship Type="http://schemas.openxmlformats.org/officeDocument/2006/relationships/notesSlide" Target="/ppt/notesSlides/notesSlide33.xml" Id="R0fb3c4c49d8c40a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b6cb30403e455b" /><Relationship Type="http://schemas.openxmlformats.org/officeDocument/2006/relationships/notesSlide" Target="/ppt/notesSlides/notesSlide34.xml" Id="R55c299127b274d6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42546138fe47ba" /><Relationship Type="http://schemas.openxmlformats.org/officeDocument/2006/relationships/hyperlink" Target="https://v23.proteinatlas.org/about/download" TargetMode="External" Id="Ra9592d765f5b42e5" /><Relationship Type="http://schemas.openxmlformats.org/officeDocument/2006/relationships/hyperlink" Target="https://v23.proteinatlas.org/about/download" TargetMode="External" Id="R1d2e009a037344be" /><Relationship Type="http://schemas.openxmlformats.org/officeDocument/2006/relationships/hyperlink" Target="https://v23.proteinatlas.org/about/download" TargetMode="External" Id="Ra9ccd479c6454741" /><Relationship Type="http://schemas.openxmlformats.org/officeDocument/2006/relationships/hyperlink" Target="https://v23.proteinatlas.org/about/download" TargetMode="External" Id="Race1ef466c9f43ca" /><Relationship Type="http://schemas.openxmlformats.org/officeDocument/2006/relationships/hyperlink" Target="https://gtexportal.org/home/downloads/adult-gtex" TargetMode="External" Id="Rb34d7bf1678d4c34" /><Relationship Type="http://schemas.openxmlformats.org/officeDocument/2006/relationships/hyperlink" Target="https://v23.proteinatlas.org/about/download" TargetMode="External" Id="R38b4a7eb852f4dce" /><Relationship Type="http://schemas.openxmlformats.org/officeDocument/2006/relationships/hyperlink" Target="https://dice-database.org/" TargetMode="External" Id="R87426c74c2304342" /><Relationship Type="http://schemas.openxmlformats.org/officeDocument/2006/relationships/notesSlide" Target="/ppt/notesSlides/notesSlide35.xml" Id="R58ffd63da75c4fa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f470a3cf7b4fa8" /><Relationship Type="http://schemas.openxmlformats.org/officeDocument/2006/relationships/notesSlide" Target="/ppt/notesSlides/notesSlide36.xml" Id="Rcf2c7ba0c7174e2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c74e946dd14cc9" /><Relationship Type="http://schemas.openxmlformats.org/officeDocument/2006/relationships/hyperlink" Target="https://doi.org/10.1038/s41467-024-47649-y" TargetMode="External" Id="Ra16de593208e4931" /><Relationship Type="http://schemas.openxmlformats.org/officeDocument/2006/relationships/hyperlink" Target="https://pmc.ncbi.nlm.nih.gov/articles/PMC11388079/" TargetMode="External" Id="R56197d6367c84082" /><Relationship Type="http://schemas.openxmlformats.org/officeDocument/2006/relationships/hyperlink" Target="https://pmc.ncbi.nlm.nih.gov/articles/PMC6658352/" TargetMode="External" Id="R7b17ce60fd894e35" /><Relationship Type="http://schemas.openxmlformats.org/officeDocument/2006/relationships/notesSlide" Target="/ppt/notesSlides/notesSlide37.xml" Id="R52c71dd3ea8f41b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1133b0f38640cb" /><Relationship Type="http://schemas.openxmlformats.org/officeDocument/2006/relationships/notesSlide" Target="/ppt/notesSlides/notesSlide38.xml" Id="R7b0f9762224c4aa5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181d370baf4062" /><Relationship Type="http://schemas.openxmlformats.org/officeDocument/2006/relationships/hyperlink" Target="https://gtexportal.org/home/downloads/adult-gtex" TargetMode="External" Id="R4662636465ba4771" /><Relationship Type="http://schemas.openxmlformats.org/officeDocument/2006/relationships/hyperlink" Target="https://www.proteinatlas.org/about/releases" TargetMode="External" Id="R0984e79d5aff4611" /><Relationship Type="http://schemas.openxmlformats.org/officeDocument/2006/relationships/hyperlink" Target="https://gtexportal.org/home/downloads/adult-gtex" TargetMode="External" Id="R04e20a85e5c14b35" /><Relationship Type="http://schemas.openxmlformats.org/officeDocument/2006/relationships/hyperlink" Target="https://v23.proteinatlas.org/about/download" TargetMode="External" Id="Rf33d8a13189a475c" /><Relationship Type="http://schemas.openxmlformats.org/officeDocument/2006/relationships/notesSlide" Target="/ppt/notesSlides/notesSlide39.xml" Id="Rda215a5113024f4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stacked"/>
        <c:varyColors val="0"/>
        <c:ser>
          <c:idx val="0"/>
          <c:order val="0"/>
          <c:tx>
            <c:v>Eligible so far</c:v>
          </c:tx>
          <c:spPr>
            <a:solidFill xmlns:a="http://schemas.openxmlformats.org/drawingml/2006/main">
              <a:srgbClr val="087E8B"/>
            </a:solidFill>
          </c:spPr>
          <c:invertIfNegative val="0"/>
          <c:cat>
            <c:strRef>
              <c:f>'Chart Data'!$A$2:$A$20</c:f>
              <c:strCache>
                <c:ptCount val="19"/>
                <c:pt idx="0">
                  <c:v>Final categories</c:v>
                </c:pt>
                <c:pt idx="1">
                  <c:v>Unsafe sequence containment</c:v>
                </c:pt>
                <c:pt idx="2">
                  <c:v>External IHC</c:v>
                </c:pt>
                <c:pt idx="3">
                  <c:v>Rare Protected cells</c:v>
                </c:pt>
                <c:pt idx="4">
                  <c:v>Rare Vital cells</c:v>
                </c:pt>
                <c:pt idx="5">
                  <c:v>Clinical safety</c:v>
                </c:pt>
                <c:pt idx="6">
                  <c:v>Normal-cell knowledge</c:v>
                </c:pt>
                <c:pt idx="7">
                  <c:v>Curated protein</c:v>
                </c:pt>
                <c:pt idx="8">
                  <c:v>Cornea</c:v>
                </c:pt>
                <c:pt idx="9">
                  <c:v>DICE</c:v>
                </c:pt>
                <c:pt idx="10">
                  <c:v>Monaco</c:v>
                </c:pt>
                <c:pt idx="11">
                  <c:v>HPA immune</c:v>
                </c:pt>
                <c:pt idx="12">
                  <c:v>Tissue clusters</c:v>
                </c:pt>
                <c:pt idx="13">
                  <c:v>Bulk RNA</c:v>
                </c:pt>
                <c:pt idx="14">
                  <c:v>Concentration</c:v>
                </c:pt>
                <c:pt idx="15">
                  <c:v>Coverage</c:v>
                </c:pt>
                <c:pt idx="16">
                  <c:v>HPA protein</c:v>
                </c:pt>
                <c:pt idx="17">
                  <c:v>Cancer expression</c:v>
                </c:pt>
                <c:pt idx="18">
                  <c:v>Reproductive evidence</c:v>
                </c:pt>
              </c:strCache>
            </c:strRef>
          </c:cat>
          <c:val>
            <c:numRef>
              <c:f>'Chart Data'!$B$2:$B$20</c:f>
              <c:numCache>
                <c:formatCode>General</c:formatCode>
                <c:ptCount val="19"/>
                <c:pt idx="0">
                  <c:v>625</c:v>
                </c:pt>
                <c:pt idx="1">
                  <c:v>625</c:v>
                </c:pt>
                <c:pt idx="2">
                  <c:v>644</c:v>
                </c:pt>
                <c:pt idx="3">
                  <c:v>644</c:v>
                </c:pt>
                <c:pt idx="4">
                  <c:v>650</c:v>
                </c:pt>
                <c:pt idx="5">
                  <c:v>729</c:v>
                </c:pt>
                <c:pt idx="6">
                  <c:v>730</c:v>
                </c:pt>
                <c:pt idx="7">
                  <c:v>730</c:v>
                </c:pt>
                <c:pt idx="8">
                  <c:v>733</c:v>
                </c:pt>
                <c:pt idx="9">
                  <c:v>735</c:v>
                </c:pt>
                <c:pt idx="10">
                  <c:v>751</c:v>
                </c:pt>
                <c:pt idx="11">
                  <c:v>763</c:v>
                </c:pt>
                <c:pt idx="12">
                  <c:v>777</c:v>
                </c:pt>
                <c:pt idx="13">
                  <c:v>1013</c:v>
                </c:pt>
                <c:pt idx="14">
                  <c:v>4527</c:v>
                </c:pt>
                <c:pt idx="15">
                  <c:v>5534</c:v>
                </c:pt>
                <c:pt idx="16">
                  <c:v>5579</c:v>
                </c:pt>
                <c:pt idx="17">
                  <c:v>17623</c:v>
                </c:pt>
                <c:pt idx="18">
                  <c:v>17629</c:v>
                </c:pt>
              </c:numCache>
            </c:numRef>
          </c:val>
        </c:ser>
        <c:ser>
          <c:idx val="1"/>
          <c:order val="1"/>
          <c:tx>
            <c:v>Unsafe</c:v>
          </c:tx>
          <c:spPr>
            <a:solidFill xmlns:a="http://schemas.openxmlformats.org/drawingml/2006/main">
              <a:srgbClr val="AC493B"/>
            </a:solidFill>
          </c:spPr>
          <c:invertIfNegative val="0"/>
          <c:cat>
            <c:strRef>
              <c:f>'Chart Data'!$C$2:$C$20</c:f>
              <c:strCache>
                <c:ptCount val="19"/>
                <c:pt idx="0">
                  <c:v>Final categories</c:v>
                </c:pt>
                <c:pt idx="1">
                  <c:v>Unsafe sequence containment</c:v>
                </c:pt>
                <c:pt idx="2">
                  <c:v>External IHC</c:v>
                </c:pt>
                <c:pt idx="3">
                  <c:v>Rare Protected cells</c:v>
                </c:pt>
                <c:pt idx="4">
                  <c:v>Rare Vital cells</c:v>
                </c:pt>
                <c:pt idx="5">
                  <c:v>Clinical safety</c:v>
                </c:pt>
                <c:pt idx="6">
                  <c:v>Normal-cell knowledge</c:v>
                </c:pt>
                <c:pt idx="7">
                  <c:v>Curated protein</c:v>
                </c:pt>
                <c:pt idx="8">
                  <c:v>Cornea</c:v>
                </c:pt>
                <c:pt idx="9">
                  <c:v>DICE</c:v>
                </c:pt>
                <c:pt idx="10">
                  <c:v>Monaco</c:v>
                </c:pt>
                <c:pt idx="11">
                  <c:v>HPA immune</c:v>
                </c:pt>
                <c:pt idx="12">
                  <c:v>Tissue clusters</c:v>
                </c:pt>
                <c:pt idx="13">
                  <c:v>Bulk RNA</c:v>
                </c:pt>
                <c:pt idx="14">
                  <c:v>Concentration</c:v>
                </c:pt>
                <c:pt idx="15">
                  <c:v>Coverage</c:v>
                </c:pt>
                <c:pt idx="16">
                  <c:v>HPA protein</c:v>
                </c:pt>
                <c:pt idx="17">
                  <c:v>Cancer expression</c:v>
                </c:pt>
                <c:pt idx="18">
                  <c:v>Reproductive evidence</c:v>
                </c:pt>
              </c:strCache>
            </c:strRef>
          </c:cat>
          <c:val>
            <c:numRef>
              <c:f>'Chart Data'!$D$2:$D$20</c:f>
              <c:numCache>
                <c:formatCode>General</c:formatCode>
                <c:ptCount val="19"/>
                <c:pt idx="0">
                  <c:v>18351</c:v>
                </c:pt>
                <c:pt idx="1">
                  <c:v>18351</c:v>
                </c:pt>
                <c:pt idx="2">
                  <c:v>18351</c:v>
                </c:pt>
                <c:pt idx="3">
                  <c:v>18351</c:v>
                </c:pt>
                <c:pt idx="4">
                  <c:v>18351</c:v>
                </c:pt>
                <c:pt idx="5">
                  <c:v>18233</c:v>
                </c:pt>
                <c:pt idx="6">
                  <c:v>18232</c:v>
                </c:pt>
                <c:pt idx="7">
                  <c:v>18091</c:v>
                </c:pt>
                <c:pt idx="8">
                  <c:v>18089</c:v>
                </c:pt>
                <c:pt idx="9">
                  <c:v>18084</c:v>
                </c:pt>
                <c:pt idx="10">
                  <c:v>18049</c:v>
                </c:pt>
                <c:pt idx="11">
                  <c:v>18028</c:v>
                </c:pt>
                <c:pt idx="12">
                  <c:v>18001</c:v>
                </c:pt>
                <c:pt idx="13">
                  <c:v>17636</c:v>
                </c:pt>
                <c:pt idx="14">
                  <c:v>10160</c:v>
                </c:pt>
                <c:pt idx="15">
                  <c:v>10160</c:v>
                </c:pt>
                <c:pt idx="16">
                  <c:v>10160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ser>
          <c:idx val="2"/>
          <c:order val="2"/>
          <c:tx>
            <c:v>Other</c:v>
          </c:tx>
          <c:spPr>
            <a:solidFill xmlns:a="http://schemas.openxmlformats.org/drawingml/2006/main">
              <a:srgbClr val="A28C68"/>
            </a:solidFill>
          </c:spPr>
          <c:invertIfNegative val="0"/>
          <c:cat>
            <c:strRef>
              <c:f>'Chart Data'!$E$2:$E$20</c:f>
              <c:strCache>
                <c:ptCount val="19"/>
                <c:pt idx="0">
                  <c:v>Final categories</c:v>
                </c:pt>
                <c:pt idx="1">
                  <c:v>Unsafe sequence containment</c:v>
                </c:pt>
                <c:pt idx="2">
                  <c:v>External IHC</c:v>
                </c:pt>
                <c:pt idx="3">
                  <c:v>Rare Protected cells</c:v>
                </c:pt>
                <c:pt idx="4">
                  <c:v>Rare Vital cells</c:v>
                </c:pt>
                <c:pt idx="5">
                  <c:v>Clinical safety</c:v>
                </c:pt>
                <c:pt idx="6">
                  <c:v>Normal-cell knowledge</c:v>
                </c:pt>
                <c:pt idx="7">
                  <c:v>Curated protein</c:v>
                </c:pt>
                <c:pt idx="8">
                  <c:v>Cornea</c:v>
                </c:pt>
                <c:pt idx="9">
                  <c:v>DICE</c:v>
                </c:pt>
                <c:pt idx="10">
                  <c:v>Monaco</c:v>
                </c:pt>
                <c:pt idx="11">
                  <c:v>HPA immune</c:v>
                </c:pt>
                <c:pt idx="12">
                  <c:v>Tissue clusters</c:v>
                </c:pt>
                <c:pt idx="13">
                  <c:v>Bulk RNA</c:v>
                </c:pt>
                <c:pt idx="14">
                  <c:v>Concentration</c:v>
                </c:pt>
                <c:pt idx="15">
                  <c:v>Coverage</c:v>
                </c:pt>
                <c:pt idx="16">
                  <c:v>HPA protein</c:v>
                </c:pt>
                <c:pt idx="17">
                  <c:v>Cancer expression</c:v>
                </c:pt>
                <c:pt idx="18">
                  <c:v>Reproductive evidence</c:v>
                </c:pt>
              </c:strCache>
            </c:strRef>
          </c:cat>
          <c:val>
            <c:numRef>
              <c:f>'Chart Data'!$F$2:$F$20</c:f>
              <c:numCache>
                <c:formatCode>General</c:formatCode>
                <c:ptCount val="19"/>
                <c:pt idx="0">
                  <c:v>628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ser>
          <c:idx val="3"/>
          <c:order val="3"/>
          <c:tx>
            <c:v>Pending</c:v>
          </c:tx>
          <c:spPr>
            <a:solidFill xmlns:a="http://schemas.openxmlformats.org/drawingml/2006/main">
              <a:srgbClr val="B9C3CD"/>
            </a:solidFill>
          </c:spPr>
          <c:invertIfNegative val="0"/>
          <c:cat>
            <c:strRef>
              <c:f>'Chart Data'!$G$2:$G$20</c:f>
              <c:strCache>
                <c:ptCount val="19"/>
                <c:pt idx="0">
                  <c:v>Final categories</c:v>
                </c:pt>
                <c:pt idx="1">
                  <c:v>Unsafe sequence containment</c:v>
                </c:pt>
                <c:pt idx="2">
                  <c:v>External IHC</c:v>
                </c:pt>
                <c:pt idx="3">
                  <c:v>Rare Protected cells</c:v>
                </c:pt>
                <c:pt idx="4">
                  <c:v>Rare Vital cells</c:v>
                </c:pt>
                <c:pt idx="5">
                  <c:v>Clinical safety</c:v>
                </c:pt>
                <c:pt idx="6">
                  <c:v>Normal-cell knowledge</c:v>
                </c:pt>
                <c:pt idx="7">
                  <c:v>Curated protein</c:v>
                </c:pt>
                <c:pt idx="8">
                  <c:v>Cornea</c:v>
                </c:pt>
                <c:pt idx="9">
                  <c:v>DICE</c:v>
                </c:pt>
                <c:pt idx="10">
                  <c:v>Monaco</c:v>
                </c:pt>
                <c:pt idx="11">
                  <c:v>HPA immune</c:v>
                </c:pt>
                <c:pt idx="12">
                  <c:v>Tissue clusters</c:v>
                </c:pt>
                <c:pt idx="13">
                  <c:v>Bulk RNA</c:v>
                </c:pt>
                <c:pt idx="14">
                  <c:v>Concentration</c:v>
                </c:pt>
                <c:pt idx="15">
                  <c:v>Coverage</c:v>
                </c:pt>
                <c:pt idx="16">
                  <c:v>HPA protein</c:v>
                </c:pt>
                <c:pt idx="17">
                  <c:v>Cancer expression</c:v>
                </c:pt>
                <c:pt idx="18">
                  <c:v>Reproductive evidence</c:v>
                </c:pt>
              </c:strCache>
            </c:strRef>
          </c:cat>
          <c:val>
            <c:numRef>
              <c:f>'Chart Data'!$H$2:$H$20</c:f>
              <c:numCache>
                <c:formatCode>General</c:formatCode>
                <c:ptCount val="19"/>
                <c:pt idx="0">
                  <c:v>0</c:v>
                </c:pt>
                <c:pt idx="1">
                  <c:v>628</c:v>
                </c:pt>
                <c:pt idx="2">
                  <c:v>609</c:v>
                </c:pt>
                <c:pt idx="3">
                  <c:v>609</c:v>
                </c:pt>
                <c:pt idx="4">
                  <c:v>603</c:v>
                </c:pt>
                <c:pt idx="5">
                  <c:v>642</c:v>
                </c:pt>
                <c:pt idx="6">
                  <c:v>642</c:v>
                </c:pt>
                <c:pt idx="7">
                  <c:v>783</c:v>
                </c:pt>
                <c:pt idx="8">
                  <c:v>782</c:v>
                </c:pt>
                <c:pt idx="9">
                  <c:v>785</c:v>
                </c:pt>
                <c:pt idx="10">
                  <c:v>804</c:v>
                </c:pt>
                <c:pt idx="11">
                  <c:v>813</c:v>
                </c:pt>
                <c:pt idx="12">
                  <c:v>826</c:v>
                </c:pt>
                <c:pt idx="13">
                  <c:v>955</c:v>
                </c:pt>
                <c:pt idx="14">
                  <c:v>4917</c:v>
                </c:pt>
                <c:pt idx="15">
                  <c:v>3910</c:v>
                </c:pt>
                <c:pt idx="16">
                  <c:v>3865</c:v>
                </c:pt>
                <c:pt idx="17">
                  <c:v>1981</c:v>
                </c:pt>
                <c:pt idx="18">
                  <c:v>1975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173B55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in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4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A81D5C-EBEA-4285-9839-82D709E9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CURRENT SELECTION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F7614-7576-4B81-A02F-7BF6C24F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Human and dog CTA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1DE896-7D22-4633-BEAE-5751AD99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8947C1-399D-4736-91B0-25995460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83BB2A-BAD3-48E5-9CE3-ECFF73E6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625 human CTA proteins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C977E1-5F77-49AE-9D4A-95D76689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671 loci   /   18,351 Unsafe   /   628 Other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1F468A-AFD5-40FB-A844-44AAAABF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Every human protein classified. Dog selection remains unassessed.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CAE74E-BABD-4775-8A8E-F8EFC8A8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Sources, expression profiles, single-cutoff filtering and measured tissue evidence.</a:t>
            </a:r>
          </a:p>
        </p:txBody>
      </p:sp>
    </p:spTree>
    <p:extLst>
      <p:ext uri="{BB962C8B-B14F-4D97-AF65-F5344CB8AC3E}">
        <p14:creationId xmlns:p14="http://schemas.microsoft.com/office/powerpoint/2010/main" val="13777057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B683AD-66AC-44A0-A719-FF55E5B6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INDEPENDENT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85DB1-4360-48B7-82D6-B9BECC9C7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Safety, cancer and Reproductive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8B0E23-2BDC-400B-B661-4811C62A0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F7803D-BECD-4800-AFDF-91DB3C942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671EC-9E28-4531-A2A8-6CE849622DAC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4305300"/>
                <a:gridCol w="3810000"/>
              </a:tblGrid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Assessment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Question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Current rule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Safety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Concerning normal expression?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Absolute RNA / IHC and clinical rules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Cancer expression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Expressed in a measured cancer?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One sample &gt;0 TPM/pTPM or reviewed tumor protein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Expression in a qualifying branch?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Bulk/cell RNA ≥5, reliable reproductive protein, or embryonic RNA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Coverage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Are required panels measured?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Combined HPA bulk / brain and GTEx for every locus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1E73B-ECBF-421D-9367-B48B6954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Only safety establishes Unsafe. Coverage and normal review holds remain explicit in assessment_status.</a:t>
            </a:r>
          </a:p>
        </p:txBody>
      </p:sp>
    </p:spTree>
    <p:extLst>
      <p:ext uri="{BB962C8B-B14F-4D97-AF65-F5344CB8AC3E}">
        <p14:creationId xmlns:p14="http://schemas.microsoft.com/office/powerpoint/2010/main" val="11433642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8C1CD2-1025-4D78-9493-16005C56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HPA PROFILE IDENTITY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F6409-CE73-4BE8-B9DF-9FF4F0552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Diffuse expression is an identity question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496189-73EF-4376-B31E-B5939FE8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FAD35E-104A-4A95-8590-BFF04E0E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42A7E-CEDE-485A-BE88-A5709E5CF646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781925"/>
              </a:tblGrid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Term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ca9225f62dce47cf"/>
                        </a:rPr>
                        <a:t>HPA v23</a:t>
                      </a:r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normal-tissue 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Highest Reproductive nTPM in </a:t>
                      </a:r>
                      <a:r>
                        <a:rPr sz="2025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f62f09c6ee424631"/>
                        </a:rPr>
                        <a:t>HPA v23</a:t>
                      </a:r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(adult/placental)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 / (N + R)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Average across 29 organs / 38 contexts; thymus excluded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Active boundary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Average &gt;10%, with a supported positive R and complete comparison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19433E-2597-4150-BCE7-A15190CA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MTCP1 is Other:Diffuse at 24.53%. Thymus is excluded. Embryonic concentration remains unassessed.</a:t>
            </a:r>
          </a:p>
        </p:txBody>
      </p:sp>
    </p:spTree>
    <p:extLst>
      <p:ext uri="{BB962C8B-B14F-4D97-AF65-F5344CB8AC3E}">
        <p14:creationId xmlns:p14="http://schemas.microsoft.com/office/powerpoint/2010/main" val="17850247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637096-FF36-4969-AD1D-0E3736797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COVERAGE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AD0B5-BC8C-4463-BC24-B90663BE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Required and optional RNA coverage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AC5E34-0770-4E0B-828C-374A19B32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FC13DF-E608-4227-8D24-BA5C933C1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D62280-1C97-4AB9-8808-2E9406E91DC8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33750"/>
                <a:gridCol w="7639050"/>
              </a:tblGrid>
              <a:tr h="6286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Requirement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Interpretation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Combined normal bulk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HPA consensus / brain and GTEx; measured zero counts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All member loci measured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identities are not replaced by paralogs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required coverage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Blocks CTA; assessment status records the gap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Cell / immune / cornea panels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coverage allowed; measured evidence counts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08E151-7F37-4017-8ED5-EC80FDD7E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The fixed GTEx core is an inspectable profile, not a separate admission gate. Rare-cell coverage remains incomplete.</a:t>
            </a:r>
          </a:p>
        </p:txBody>
      </p:sp>
    </p:spTree>
    <p:extLst>
      <p:ext uri="{BB962C8B-B14F-4D97-AF65-F5344CB8AC3E}">
        <p14:creationId xmlns:p14="http://schemas.microsoft.com/office/powerpoint/2010/main" val="13111781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546382-9666-418A-AC05-9443B537D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CALCULATION AUDIT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B846B3-67D8-477E-953B-6EEA4523D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ZNF730: panel composition matters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C112D4-E11B-4A87-856E-F6560697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AFE640-2CF1-4051-9E28-5141469B6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8FE726-E043-4BCA-A70A-4AEF39D926E0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3295650"/>
                <a:gridCol w="3295650"/>
              </a:tblGrid>
              <a:tr h="6667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Calculation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HPA v23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GTEx v11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reference (testis)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4.9 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4.91414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Full source panel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9.53%: 29 anatomy units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1.65%: 23 anatomy units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Same 20 anatomy units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6.36%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1.71%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8EDB1B-7867-45D2-A142-50145A05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Thymus is Permissive: excluded from both sides of the score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A5B16C-A01D-4053-BA8C-E8EEC789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Thymus exclusion changes HPA 10.34% → 9.53%. Independent safety evidence keeps ZNF730 Unsafe.</a:t>
            </a:r>
          </a:p>
        </p:txBody>
      </p:sp>
    </p:spTree>
    <p:extLst>
      <p:ext uri="{BB962C8B-B14F-4D97-AF65-F5344CB8AC3E}">
        <p14:creationId xmlns:p14="http://schemas.microsoft.com/office/powerpoint/2010/main" val="16676855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8DA68E-5BEB-4236-882B-06D0030D6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ANNOTATIONS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A2CBE7-2374-4ADA-98C0-45FDD704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Published candidate lists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FB57E7-7AE4-4A8F-BA36-DE2213DD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07F20-C02B-4A2F-B24D-B062803F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F2BA3-305C-4402-80BD-DD8A39636963}"/>
              </a:ext>
            </a:extLst>
          </p:cNvPr>
          <p:cNvGraphicFramePr/>
          <p:nvPr/>
        </p:nvGraphicFramePr>
        <p:xfrm>
          <a:off xmlns:a="http://schemas.openxmlformats.org/drawingml/2006/main" x="609600" y="15049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14750"/>
                <a:gridCol w="1428750"/>
                <a:gridCol w="1333500"/>
                <a:gridCol w="1524000"/>
                <a:gridCol w="1428750"/>
                <a:gridCol w="1543050"/>
              </a:tblGrid>
              <a:tr h="307731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Paper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CTA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Unsafe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Other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Unassigned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0786f8bb7c754048"/>
                        </a:rPr>
                        <a:t>da Silva et al. (2017)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1,017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425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490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4663b904b214473b"/>
                        </a:rPr>
                        <a:t>Wang et al. (2016)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988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280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685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020476f008aa4cf4"/>
                        </a:rPr>
                        <a:t>Chang et al. (2019)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985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291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677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0ade643a0d2e4e5c"/>
                        </a:rPr>
                        <a:t>Gong et al. (2021)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729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356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346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5c13901e8b034d61"/>
                        </a:rPr>
                        <a:t>Bruggeman et al. (2018)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692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679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84efc787eed24562"/>
                        </a:rPr>
                        <a:t>Jamin et al. (2021)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469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429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457e4a1e566f4ada"/>
                        </a:rPr>
                        <a:t>Loriot et al. (2025)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113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dc9d3a85a6844c55"/>
                        </a:rPr>
                        <a:t>Carter et al. (2023)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6f818a1d0f904e5d"/>
                        </a:rPr>
                        <a:t>Hirbo et al. (2015)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c4ae48df888945ea"/>
                        </a:rPr>
                        <a:t>Seager et al. (2024)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535d58f49b97413c"/>
                        </a:rPr>
                        <a:t>Sasaroli et al. (2011)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r>
                        <a:rPr sz="142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f289cd3fb1d748e9"/>
                        </a:rPr>
                        <a:t>Garg et al. (2007)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CA0D44-F87B-45E3-B33D-E6C1C40CF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Union: 2,514 proteins / 2,570 loci. 496 selected proteins have an annotation; 129 do not.</a:t>
            </a:r>
          </a:p>
        </p:txBody>
      </p:sp>
    </p:spTree>
    <p:extLst>
      <p:ext uri="{BB962C8B-B14F-4D97-AF65-F5344CB8AC3E}">
        <p14:creationId xmlns:p14="http://schemas.microsoft.com/office/powerpoint/2010/main" val="19728677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9BC82D-681D-4E23-8668-01CFB227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PUBLICATION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68C613-FFC7-44F1-AAE2-1F4BAB80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Broader published nominations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6D3190-7A55-4012-B1DE-227E8078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57147-C26B-4C76-AFEB-CCBB01DD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C30D65-5380-461D-94FA-65067F714ED4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5429250"/>
                <a:gridCol w="2781300"/>
              </a:tblGrid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Paper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Published scope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Identity accounting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3bb20d6817fc45fd"/>
                        </a:rPr>
                        <a:t>Sasaroli et al. (2011)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 detailed tumor-vascular candidates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 matched genes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bf8bf0ba40104dec"/>
                        </a:rPr>
                        <a:t>Hirbo et al. (2015)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86 placenta-enriched genes, including 30 fast-evolving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82 matched, 4 unresolved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Compact source view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Bai, Boël and Bradley covered by larger sets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All memberships retained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6498b7f63ef94ab8"/>
                        </a:rPr>
                        <a:t>Garg et al. (2007)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Still uniquely contributes SPAG9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Retained in main view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6AED55-69AE-43C3-96C0-1EB3ECE60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Vascular and placental nominations retain their scope. Paper membership never bypasses the quantitative funnel.</a:t>
            </a:r>
          </a:p>
        </p:txBody>
      </p:sp>
    </p:spTree>
    <p:extLst>
      <p:ext uri="{BB962C8B-B14F-4D97-AF65-F5344CB8AC3E}">
        <p14:creationId xmlns:p14="http://schemas.microsoft.com/office/powerpoint/2010/main" val="8956659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133ABA-DE84-43BF-8FBC-6F3B8B67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ANNOTATIONS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B4797-7831-4C1E-A05E-32E94D9B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Overlap between published lists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408574-2720-4A7F-B27B-5A095CCC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D39951-7B44-4229-894C-E463F52C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8F4EF-95B3-4C85-BE82-2A104D26D6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b963ef6daf423d"/>
          <a:stretch xmlns:a="http://schemas.openxmlformats.org/drawingml/2006/main"/>
        </p:blipFill>
        <p:spPr>
          <a:xfrm xmlns:a="http://schemas.openxmlformats.org/drawingml/2006/main">
            <a:off x="1333500" y="1447800"/>
            <a:ext cx="95250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252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AB37E8-955E-4A6F-A9C6-9FBC83822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POSITIVE EXPRESSION CONTEXTS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4E5A24-16CE-4C42-9096-E47F57EA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Reproductive evidence: measured branches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439120-3C7E-4772-A8BE-F1B322D6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5BCBA-8E27-4603-A726-14052B62B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10AA0A-27F1-4974-BC9F-461566CAABD8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905500"/>
                <a:gridCol w="2533650"/>
                <a:gridCol w="2533650"/>
              </a:tblGrid>
              <a:tr h="66675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Qualifying route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Entrants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Final CTA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Adult/placental evidence only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4,686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412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Embryonic-only 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400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Both measured routes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12,546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117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EF1BB6-27E3-4157-BB8D-C9F9E50AA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RNA and reliable reproductive IHC establish association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B1116-30FE-4677-A8D6-52C4C070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Entrants count positive expression before the other admission gates. Reproductive presence and profile concentration are separate questions.</a:t>
            </a:r>
          </a:p>
        </p:txBody>
      </p:sp>
    </p:spTree>
    <p:extLst>
      <p:ext uri="{BB962C8B-B14F-4D97-AF65-F5344CB8AC3E}">
        <p14:creationId xmlns:p14="http://schemas.microsoft.com/office/powerpoint/2010/main" val="4538577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F0E53C-67D1-40EE-9539-847DFB795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6D8B1-1B35-4691-91C4-06108E12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Normal and cancer measurement sources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E418DB-2E7E-4B74-ABA5-11F58446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B0753-5C6E-4633-A7A0-339A2CFF1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8051C9-51CB-4FC2-8469-7894917DB041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5429250"/>
                <a:gridCol w="2590800"/>
              </a:tblGrid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Quantity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/ reproductive bulk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7360d8d3de9941f5"/>
                        </a:rPr>
                        <a:t>HPA v23</a:t>
                      </a:r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consensus / brain + </a:t>
                      </a:r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7969cd7425144a81"/>
                        </a:rPr>
                        <a:t>GTEx v11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nTPM /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tissue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7e59bb7560b461e"/>
                        </a:rPr>
                        <a:t>HPA v23</a:t>
                      </a:r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clusters, at least 20 reads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Immune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1bfbf5a29efe4301"/>
                        </a:rPr>
                        <a:t>HPA v23</a:t>
                      </a:r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/ Monaco / original </a:t>
                      </a:r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2705c3bc5ae84030"/>
                        </a:rPr>
                        <a:t>DICE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Native nTPM /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 cornea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Collin et al., </a:t>
                      </a:r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947efb78df0d4007"/>
                        </a:rPr>
                        <a:t>GSE155683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CP10K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3b8665f2af64d77"/>
                        </a:rPr>
                        <a:t>HPA v23</a:t>
                      </a:r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+ curated external IHC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Staining / reagent confidence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Cancer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132 compatible OncoRef cohort views + HPA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TPM / protein-coding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8220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Developmental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Tyser gastrulation + Petropoulos preimplantation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Stage / lineage mean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A84D95-F5AE-4997-9B59-ED2A717D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269d0448e67b4343"/>
              </a:rPr>
              <a:t>DICE</a:t>
            </a: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 and corneal coverage are optional. Measured counterevidence still contributes.</a:t>
            </a:r>
          </a:p>
        </p:txBody>
      </p:sp>
    </p:spTree>
    <p:extLst>
      <p:ext uri="{BB962C8B-B14F-4D97-AF65-F5344CB8AC3E}">
        <p14:creationId xmlns:p14="http://schemas.microsoft.com/office/powerpoint/2010/main" val="2273491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5AE853-FC26-40EE-988A-00A88294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CURRENT POLICY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30CD52-1D13-47CE-B9D5-A74D9BA41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RNA cutoffs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8819AA-AA22-4925-842D-81AE4E77A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0A0390-18FB-4836-94F1-C419CCE2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F76713-CF87-4690-A4EE-8F5C6FA755ED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2333625"/>
                <a:gridCol w="1895475"/>
                <a:gridCol w="1895475"/>
                <a:gridCol w="1895475"/>
              </a:tblGrid>
              <a:tr h="67865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Ceiling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/ unusable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Approved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Supported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Enhanced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Vital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Protected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Manageable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CE3755-08EF-4E49-9E8B-80A45FA5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One boundary: above-cutoff Vital / Protected is Unsafe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FF40C7-170A-4E33-A424-9D884403B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Differentiated bowel cells and fibroblasts use Protected. Crypt progenitors use Vital. Equality passes.</a:t>
            </a:r>
          </a:p>
        </p:txBody>
      </p:sp>
    </p:spTree>
    <p:extLst>
      <p:ext uri="{BB962C8B-B14F-4D97-AF65-F5344CB8AC3E}">
        <p14:creationId xmlns:p14="http://schemas.microsoft.com/office/powerpoint/2010/main" val="6640118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7002B-1878-420C-83C6-789740FD9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BULK AND CELLULAR CONSEQUENCE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80940-1115-4DBB-9CDD-5BEF9F03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Normal-tissue hazard ontology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D79F64-3C45-49B5-A598-C93ABDCBF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83E14-AE62-4AB1-B925-5BDD785CE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10E5E0-36CC-4C3F-B364-2E8706DD6C21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333875"/>
                <a:gridCol w="4448175"/>
              </a:tblGrid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Tier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Examples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Key interpretation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Vital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AT1/AT2, club/basal, crypt progenitors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Function and regenerative reserve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Protected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Ciliated/goblet, fibroblasts, skin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Persistent injury and uncertain control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Manageable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Thyroid, mature B cells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Defined compensation precedent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Disposable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Cutaneous pigment, hair follicles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Narrow anatomical allowance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93185-A770-4775-BB18-0B75B118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Bulk retains organ concern. Recognition and reproductive membership are separate. Protected rare-cell findings create a review hold.</a:t>
            </a:r>
          </a:p>
        </p:txBody>
      </p:sp>
    </p:spTree>
    <p:extLst>
      <p:ext uri="{BB962C8B-B14F-4D97-AF65-F5344CB8AC3E}">
        <p14:creationId xmlns:p14="http://schemas.microsoft.com/office/powerpoint/2010/main" val="28438360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2CCEA-4E32-4C3D-8DA3-9E124ECC4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TCR-T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469ADA-1A52-4FC4-B5C7-6D3FB46BE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Clinical evidence adjusts RNA ceilings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E7B0B8-B667-4941-AF52-4F8B3894C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0D134-D1F2-470A-872E-74F5B8F3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4B29C-8CF2-4C42-B436-9DF6957296C8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2333625"/>
                <a:gridCol w="1895475"/>
                <a:gridCol w="1895475"/>
                <a:gridCol w="1895475"/>
              </a:tblGrid>
              <a:tr h="678656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With clinical credit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Missing / unusable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Approved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Supported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Enhanced −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Vital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Protected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78656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Manageable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622FB2-ECE0-4EF5-B684-F35CEF03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IHC grades stay unchanged. Trials do not stack.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60B711-177F-47CC-9E5A-32932AFB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Protein and clinical-injury exclusions remain. This is protein-profile credit with tested epitope limitations, not clinical clearance.</a:t>
            </a:r>
          </a:p>
        </p:txBody>
      </p:sp>
    </p:spTree>
    <p:extLst>
      <p:ext uri="{BB962C8B-B14F-4D97-AF65-F5344CB8AC3E}">
        <p14:creationId xmlns:p14="http://schemas.microsoft.com/office/powerpoint/2010/main" val="107240321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18FCE1-2837-4ABD-A88E-34CE5BED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CLINICAL SAFETY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037CAD-09EC-4F86-95F2-F0A5D11A6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Serious events and antigen specificity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91824C-14F4-48D7-9873-7A7A02F95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3C9705-5D7F-4040-9C88-B15D553F1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246E9-A096-4C8A-BB43-2AB751A8D197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3905250"/>
                <a:gridCol w="3686175"/>
              </a:tblGrid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Targeted CTA epitope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Important event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Specificity attribution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MAGE-A3 / a3a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Two fatal cardiac injuries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Titin cross-recognition implicated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MAGE-A3/A9 / NCI receptor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Three neurological cases; two deaths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MAGE-A12 brain recognition implicated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NY-ESO-1 / LAGE-1A, c259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Late cardiac death; two GBS cases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Peptide-specific mechanism not established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NY-ESO-1 / TBI-1301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Grade 3 lung injury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Unresolved; no credit for this product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MAGE-A4 / afami-cel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Aplasia and stroke deaths in phase 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demonstrated antigen-specific mechanism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MAGE-A10 / ADP-A2M10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Grade 4 CRS; fatal aplasia after repeat treatment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Conditioning favored for marrow injury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91D68-2516-46CB-A05E-BA93E629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340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586402a1ac8e4c27"/>
              </a:rPr>
              <a:t>Clinical trial and SAE review</a:t>
            </a: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. Seriousness differs from severity; this is a selected summary, not a pooled event rate.</a:t>
            </a:r>
          </a:p>
        </p:txBody>
      </p:sp>
    </p:spTree>
    <p:extLst>
      <p:ext uri="{BB962C8B-B14F-4D97-AF65-F5344CB8AC3E}">
        <p14:creationId xmlns:p14="http://schemas.microsoft.com/office/powerpoint/2010/main" val="90524702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8FD642-B2D8-4315-B736-889E5714D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CATEGORICAL DECISIONS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1A82BA-432B-4438-A3B1-AA710851F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Other records an unmet admission gate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2E3A42-1C51-4051-9D20-F405ED5B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B2EDCC-C0ED-45BD-A040-43AFC272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99DD2-D64C-4111-A292-3401F6BB66EE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6877050"/>
                <a:gridCol w="1333500"/>
              </a:tblGrid>
              <a:tr h="6032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Reason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Nonreproductive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qualifying reproductive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550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Nested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Nested short reference-CDS product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Held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Target gates pass; normal review hold remains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Contained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At least 95% of 9-mers occur in Unsafe proteins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Diffuse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concentration fails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B8F89-53F0-40CF-A9FE-BF19AAE8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Normal RNA level, tumor support and Disposable expression remain separate attributes.</a:t>
            </a:r>
          </a:p>
        </p:txBody>
      </p:sp>
    </p:spTree>
    <p:extLst>
      <p:ext uri="{BB962C8B-B14F-4D97-AF65-F5344CB8AC3E}">
        <p14:creationId xmlns:p14="http://schemas.microsoft.com/office/powerpoint/2010/main" val="20606507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EC48DD-AF0B-42B4-B71E-5A685E43B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INSPECT EACH PROTEIN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923ABB-33F6-4500-9DDF-0D60E399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Evidence attributes stay independent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CC0092-BA14-4109-B565-50A7673E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422120-E494-4C91-9361-306D66C5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B5B57-4631-4931-AE6F-BAAA2BB6CE6C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33750"/>
                <a:gridCol w="7639050"/>
              </a:tblGrid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Question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Fields / interpretation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How high in cancer?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Native TPM / HPA pTPM maxima; two identified tumors &gt;=10 TPM is a support flag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How high in adult normal?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Separate nTPM / TPM / CP10K summaries; raw unsupported observations remain visible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 Disposable pattern?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Permitted adult expression with low measured adult expression elsewhere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Developmental expression?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Separate lineage RNA and measured-stage coverage; never changes adult tissue permission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24FDC7-F91B-4C73-8A82-F2D35867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cta_selection.profiles() exposes these fields. Low / Weak / Normal are no longer competing classes.</a:t>
            </a:r>
          </a:p>
        </p:txBody>
      </p:sp>
    </p:spTree>
    <p:extLst>
      <p:ext uri="{BB962C8B-B14F-4D97-AF65-F5344CB8AC3E}">
        <p14:creationId xmlns:p14="http://schemas.microsoft.com/office/powerpoint/2010/main" val="115484315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9A6DCF-F60D-4A5E-B76B-5F90B65B1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POSITIVE ASSOCIATION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BFFD6-54AC-4D2B-A48E-62762F7B7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Reproductive cell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FE7A36-2405-4D72-BA5F-83E7E98C6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A8828-4232-4371-B862-CA7CEC0CE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109994-FFB5-4ECF-8DA4-E32661600704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571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19375"/>
                <a:gridCol w="3952875"/>
                <a:gridCol w="4400550"/>
              </a:tblGrid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Route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Positive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Additional requirements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Identified lineage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≥5 nTPM with ≥20 reads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Mapped reproductive lineage; all protein loci measured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Indirect site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Generic/immune cell in reproductive tissue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Complete outside cluster panel; every value &lt;5 nTPM; no normal-induction conflict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Examples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CAGE1 208.9; PRDM9 61.8; FOXR2 5.2 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Spermatids / spermatocytes / spermatogonia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Counterexample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IFNA2 and IFNA14 in breast macrophages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Reviewed normal immune protein → Unsafe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2BE1D-6BEC-4438-980F-CE59C872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Indirect support identifies the sample site, not the producing cell. Normal and bulk-concentration gates still apply.</a:t>
            </a:r>
          </a:p>
        </p:txBody>
      </p:sp>
    </p:spTree>
    <p:extLst>
      <p:ext uri="{BB962C8B-B14F-4D97-AF65-F5344CB8AC3E}">
        <p14:creationId xmlns:p14="http://schemas.microsoft.com/office/powerpoint/2010/main" val="69964164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B924CB-0365-4952-AE8C-A3DCC466F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LITERATURE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87914-A8DB-4366-ABCA-AE7D5743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Reviewed normal-cell knowledge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9A0A94-E45E-4AFB-8843-08291514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18DCFC-7933-4FD6-BF53-DB154FFA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BB157-D40E-45C9-9DB4-85BA54CF754D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734300"/>
              </a:tblGrid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Consequence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Established normal production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Vital/Protected protein or localized RNA plus orthogonal cell function can establish Unsafe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Unresolved normal findings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Sparse RNA, uncertain species/stage or isoforms remain review holds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Supplies presence below the RNA floor; safety and concentration still apply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Search and curation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All 611 baseline Other genes searched; accepted findings remain separate from search leads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431D29-D5B4-4BB0-8EAA-78AE2F5B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Rare normal cells and activation states count. Expression exclusions do not assert clinical injury.</a:t>
            </a:r>
          </a:p>
        </p:txBody>
      </p:sp>
    </p:spTree>
    <p:extLst>
      <p:ext uri="{BB962C8B-B14F-4D97-AF65-F5344CB8AC3E}">
        <p14:creationId xmlns:p14="http://schemas.microsoft.com/office/powerpoint/2010/main" val="54215490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A4533A-A611-4D3C-ADC4-3586B9E61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FOUR REQUESTED PROTEINS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A7936A-8A90-4E8C-9EA4-B4FBE096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High tumor expression does not establish CTA identity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F00627-28C5-43D3-9B29-9B0FA4D1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EB1CB8-2F25-41D4-A3E2-138BAFBC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60C194-E8BA-4996-801B-82FB6182DDA7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1666875"/>
                <a:gridCol w="3190875"/>
                <a:gridCol w="4019550"/>
              </a:tblGrid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Cancer 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 atlas nTPM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Current reasoning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DBX1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297.5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0.8; thymic T cells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qualifying reproductive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OR2B2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246.3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0.5; pons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qualifying reproductive evidence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KRTAP20-2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147.6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1.4; skin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Skin expression; reproductive identity unestablished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OR10A4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138.0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1.9; basal ganglia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nasal RNA requires review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6022E-9BEC-401F-8626-652C83063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Disposable describes allowed adult tissues. Developmental expression is a separate measurement.</a:t>
            </a:r>
          </a:p>
        </p:txBody>
      </p:sp>
    </p:spTree>
    <p:extLst>
      <p:ext uri="{BB962C8B-B14F-4D97-AF65-F5344CB8AC3E}">
        <p14:creationId xmlns:p14="http://schemas.microsoft.com/office/powerpoint/2010/main" val="155468944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3A1CC7-C24B-47DA-8573-B27C1BB4A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COARSE CATEGORY FUNNEL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031710-F5BD-4146-A75C-D5D451AC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Other accumulates as identity gates fail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E8690A-B3C4-4BD8-8856-27F823734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22E36F-EC3A-40D5-8128-353F4A3E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B0710A-6F4A-4E6E-9940-0AF7F22ED6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7c019c2bd247fb"/>
          <a:stretch xmlns:a="http://schemas.openxmlformats.org/drawingml/2006/main"/>
        </p:blipFill>
        <p:spPr>
          <a:xfrm xmlns:a="http://schemas.openxmlformats.org/drawingml/2006/main">
            <a:off x="2239999" y="1504950"/>
            <a:ext cx="771200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4217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209459-B839-4E28-9F3C-F920AD2D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FUNNEL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458473-1952-4B84-B4FC-0FED41E1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Every filtering layer can contribute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AD3471-9506-45B0-AB75-361A1BAF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992625-8987-408D-A3A3-22F95180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21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F22AE2B4-1D17-4628-89BB-964CB9B64924}"/>
              </a:ext>
            </a:extLst>
          </p:cNvPr>
          <p:cNvGraphicFramePr/>
          <p:nvPr/>
        </p:nvGraphicFramePr>
        <p:xfrm>
          <a:off xmlns:a="http://schemas.openxmlformats.org/drawingml/2006/main" x="609600" y="1504950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32dff059a9b4167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254C39-DD30-4F45-9369-3469868B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581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Eligible so far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D269D1-42F4-4ABF-9811-663935F3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581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AC493B"/>
                </a:solidFill>
                <a:latin typeface="Helvetica Neue"/>
                <a:ea typeface="Helvetica Neue"/>
                <a:cs typeface="Helvetica Neue"/>
              </a:rPr>
              <a:t>Unsafe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9C3A4F-2EB3-45A9-A3F8-22D3F1EF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581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A28C68"/>
                </a:solidFill>
                <a:latin typeface="Helvetica Neue"/>
                <a:ea typeface="Helvetica Neue"/>
                <a:cs typeface="Helvetica Neue"/>
              </a:rPr>
              <a:t>Other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F3AF29-021A-4CAB-B62C-84A827B5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581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8795A5"/>
                </a:solidFill>
                <a:latin typeface="Helvetica Neue"/>
                <a:ea typeface="Helvetica Neue"/>
                <a:cs typeface="Helvetica Neue"/>
              </a:rPr>
              <a:t>Pending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4BF5B1-63C2-4932-968B-33969CD4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Final: 625 CTA / 18,351 Unsafe / 628 Other.</a:t>
            </a:r>
          </a:p>
        </p:txBody>
      </p:sp>
    </p:spTree>
    <p:extLst>
      <p:ext uri="{BB962C8B-B14F-4D97-AF65-F5344CB8AC3E}">
        <p14:creationId xmlns:p14="http://schemas.microsoft.com/office/powerpoint/2010/main" val="82222656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1E8051-5987-42FF-B36A-1EB629D8D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FUNNEL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EB1C9E-0989-4466-BA0A-936D5A1F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Removals at each filter: 1 of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B6238D-F803-42EC-B973-F838DC681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5B7536-B2A9-4FF9-9768-56C967596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D0CC6F-7CE2-46E1-86A6-F4AB4C12D2DA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76875"/>
                <a:gridCol w="1809750"/>
                <a:gridCol w="1809750"/>
                <a:gridCol w="1876425"/>
              </a:tblGrid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Layer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First removals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Eligible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Unsafe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Association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1,975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17,629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Cancer expression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17,623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HPA normal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12,044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5,579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10,160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Required RNA coverage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5,534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10,160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Reproductive concentration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1,007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4,527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10,160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bulk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3,514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1,013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17,636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HPA tissue clusters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236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777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18,001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HPA immune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763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18,028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Monaco immune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751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18,049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29045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e2d94f11cc0a4eb2"/>
                        </a:rPr>
                        <a:t>DICE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immune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735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18,084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4F7511-5A96-4037-B1C5-2CC0B4FD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Sequential removals overlap. Final categories use every applicable evidence layer.</a:t>
            </a:r>
          </a:p>
        </p:txBody>
      </p:sp>
    </p:spTree>
    <p:extLst>
      <p:ext uri="{BB962C8B-B14F-4D97-AF65-F5344CB8AC3E}">
        <p14:creationId xmlns:p14="http://schemas.microsoft.com/office/powerpoint/2010/main" val="137599427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CFF194-BAF0-489A-A0F9-83F378261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HUMAN FUNNEL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D4A2AB-FB1D-419E-98B8-400FA18F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Removals at each filter: 2 of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178970-FD44-467E-A20C-69EDE3610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DAAD2-0BAE-45D1-8D3A-2787EF80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6BEEC4-B7AA-48F4-8E58-F6D01CA2C229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76875"/>
                <a:gridCol w="1809750"/>
                <a:gridCol w="1809750"/>
                <a:gridCol w="1876425"/>
              </a:tblGrid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Layer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First removals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Eligible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Unsafe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Adult cornea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733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18,089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Accepted normal-protein 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730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18,091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Reviewed normal-cell knowledge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730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18,232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Clinical safety exclusion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729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18,233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Rare vital-tissue cell expression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650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18,351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Rare Protected-cell expression review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18,351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External validated normal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644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18,351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Unsafe sequence containment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625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18,351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CTA and Other assignments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625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18,351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F6CC4D-D6D5-4012-891C-A80FBAF8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Sequential removals overlap. Final categories use every applicable evidence layer.</a:t>
            </a:r>
          </a:p>
        </p:txBody>
      </p:sp>
    </p:spTree>
    <p:extLst>
      <p:ext uri="{BB962C8B-B14F-4D97-AF65-F5344CB8AC3E}">
        <p14:creationId xmlns:p14="http://schemas.microsoft.com/office/powerpoint/2010/main" val="37658801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D20821-3A2B-443E-B200-0AF60EFB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ANATOMY AND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1EC2A-3F10-4D54-B987-6AC087AD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IHC matching to measured RNA compartments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918771-C3EC-47E2-BEC2-696F9C353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72BC4-8E1B-458C-8A37-747B9F9E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9A1F3C-7320-4FBA-A90A-C1AB39C19077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7496175"/>
              </a:tblGrid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Context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 and current ceiling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PRAME colon undifferentiated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20.3 nTPM / 96 reads; Enhanced-negative glandular IHC; Vital 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PRAME adrenal bulk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3.6 nTPM; incomplete IHC coverage; Vital 4 → 8 with IMA203 credit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CTAG2 bronchial basal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24.9 nTPM / 58 reads; Enhanced-negative respiratory IHC; Vital 32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Unrelated cells in the same tissue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negative-IHC credit without exact or declared compartment coverage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AE1E02-7FA1-4C89-A7FD-878232C46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PRAME and CTAG2 pass this policy. Parent-compartment sensitivity and PRAME’s Low adrenal protein remain explicit limitations.</a:t>
            </a:r>
          </a:p>
        </p:txBody>
      </p:sp>
    </p:spTree>
    <p:extLst>
      <p:ext uri="{BB962C8B-B14F-4D97-AF65-F5344CB8AC3E}">
        <p14:creationId xmlns:p14="http://schemas.microsoft.com/office/powerpoint/2010/main" val="184997768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487057-916A-42D0-AFA4-D9E1AF43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EXPRESSION DISTRIBUTIONS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23A54F-3651-4F04-A83B-D645B8EC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Selected CTA: adult/placental versus embryonic RNA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3B7CAC-0244-440F-808E-FB1CCF71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A2019-3D3A-464E-ADDA-8CF93708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25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31E248-5A58-49F8-B791-3CCB5922F2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ab103d916343fd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FA4DDC-DB51-416A-96ED-B26AB3159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Gray: healthy measurement unavailable. The lower band has no embryonic-expression value.</a:t>
            </a:r>
          </a:p>
        </p:txBody>
      </p:sp>
    </p:spTree>
    <p:extLst>
      <p:ext uri="{BB962C8B-B14F-4D97-AF65-F5344CB8AC3E}">
        <p14:creationId xmlns:p14="http://schemas.microsoft.com/office/powerpoint/2010/main" val="187149649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EF3F01-4355-4A96-A861-B59588F5F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EXPRESSION DISTRIBUTIONS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F4EA7-1642-4E2C-BC3C-527DBDD5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Selected CTA: healthy RNA in TPM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CF0848-CB95-4AFD-9B8C-81F36CA4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FE3AEA-6246-4D15-B01E-D449584D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EC9153-9E3B-46EE-9E70-B7A5B1614A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52a1830f3e435b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7CCA1-675F-48DE-9520-EC517CB6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Gray: healthy measurement unavailable. The lower band has no embryonic-expression value.</a:t>
            </a:r>
          </a:p>
        </p:txBody>
      </p:sp>
    </p:spTree>
    <p:extLst>
      <p:ext uri="{BB962C8B-B14F-4D97-AF65-F5344CB8AC3E}">
        <p14:creationId xmlns:p14="http://schemas.microsoft.com/office/powerpoint/2010/main" val="110960986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8EB9F4-DB2C-4008-B9B2-09CDDFBBF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EXPRESSION DISTRIBUTIONS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1F16D-CB5C-457F-B6B2-CF630DED8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Selected CTA: normal corneal RNA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749767-0AFE-4EBE-90E9-06A397395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2C07B-C027-4ED4-A513-6F1DCA770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27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EA4C06-53B7-4569-91A6-647B666C61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1a35d63b624dc5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86B723-6852-46B0-B4C3-80CE2264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Gray: healthy measurement unavailable. The lower band has no embryonic-expression value.</a:t>
            </a:r>
          </a:p>
        </p:txBody>
      </p:sp>
    </p:spTree>
    <p:extLst>
      <p:ext uri="{BB962C8B-B14F-4D97-AF65-F5344CB8AC3E}">
        <p14:creationId xmlns:p14="http://schemas.microsoft.com/office/powerpoint/2010/main" val="200646545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16020E-67FA-4336-BFAF-4830D82E3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SELECTED CTA DETAIL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263065-4325-4850-BB51-C87C8775F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High adult/placental and embryonic RNA: labels 1 of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92BBBC-8568-40F1-8C50-4F293897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64E81A-D57E-461A-8BC3-BCDD8974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28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062B0C-77B5-44DD-B62F-7DBDC7B98D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fde7e3cdd34813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7651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D5996B-FAE6-4D04-B356-751E8B64D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SELECTED CTA DETAIL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B720CA-5F88-477A-B789-B08CE4B41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High adult/placental and embryonic RNA: labels 2 of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AD2918-4E32-454D-A7E6-A4BCDB42E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A9F1CA-00C4-4ED1-AF6D-A7F5F4CA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29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870259-0007-4019-A57B-AFA8FFFE1A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eb10f5360f46a7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2393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65DE81-70DD-4379-B624-9050B6E43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SELECTED CTA DETAIL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670ACC-21D1-4A4C-9F6A-F15D548B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High adult/placental and embryonic RNA: labels 3 of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DA89C1-9B30-4F86-BB5F-194C1913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EC2A9-DFFA-481F-A87B-5CE4B566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30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BD1ACD-1B01-4921-AB9C-583AD1486D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60cb2985e4b2f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51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662997-BDEA-4EAD-AAE0-AE17D800F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DEVELOPMENTAL COVERAGE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79A5C9-4E56-4581-9991-D83414F0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Complementary embryonic measurements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ABF162-B6CE-4425-B60D-448B75B9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E2B9D7-01DC-46E0-95A6-5888A8B7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CE3A3-DCF8-4962-A242-ADB67DDF4D7E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4000500"/>
                <a:gridCol w="3543300"/>
              </a:tblGrid>
              <a:tr h="76200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Measured cells / embryos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Developmental scope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9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386ab9599a9499d"/>
                        </a:rPr>
                        <a:t>Tyser et al. (2021)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1,195 cells / 1 embryo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Gastrulation, Carnegie stage 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9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39afe1d0e6d442fc"/>
                        </a:rPr>
                        <a:t>Petropoulos et al. (2016)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1,519 cells / 88 embryos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Preimplantation, days 3–7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Recovered coverage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683 of 1,006 earlier missing groups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Measured TPM, including familiar CTAs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C75CFB-01FE-418A-B148-B5192637E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PRAME, MAGE-A4, CTAG1A/B, XAGE1A/B and CT83 now have TPM rows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F87E6A-D0B3-4ED8-852C-5C0D64FA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Each source keeps its own stages. Neither atlas covers all fetal or pediatric development.</a:t>
            </a:r>
          </a:p>
        </p:txBody>
      </p:sp>
    </p:spTree>
    <p:extLst>
      <p:ext uri="{BB962C8B-B14F-4D97-AF65-F5344CB8AC3E}">
        <p14:creationId xmlns:p14="http://schemas.microsoft.com/office/powerpoint/2010/main" val="119362307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D8D72-5432-456A-93C3-DFEEEB12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CURRENT ASSIGNMENTS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3F2C5-EFCA-4AD8-A915-5AE36E39D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Widely studied antigens: adult/placental RNA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86335B-51A5-4729-83E8-5666BAA2D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B66697-6FF8-4E00-8EB7-0632DD900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FDE69-A66B-4A7F-BEA2-B74C20320C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bc4343efc439c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0038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A507E-253F-4937-A136-A601DFB1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CURRENT ASSIGNMENTS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E208EC-2DD5-4F4D-9669-A7F4BFD6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Widely studied antigens: embryonic RNA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30AF3D-CAAE-4ADC-96BA-C5DC7419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B7C099-6EEC-47DF-AA86-58812B97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33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0BC4D1-4F12-410E-BAFB-2CD7DD1843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9c7fdeee5a4044"/>
          <a:stretch xmlns:a="http://schemas.openxmlformats.org/drawingml/2006/main"/>
        </p:blipFill>
        <p:spPr>
          <a:xfrm xmlns:a="http://schemas.openxmlformats.org/drawingml/2006/main">
            <a:off x="527538" y="1524000"/>
            <a:ext cx="11136923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1941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08EE11-88BC-4A5F-8323-3E5C50A27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READING THE RESULTS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9B07AE-4B22-4E4C-B6F0-1411409F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Assessment status is separate from category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A2EF7-CAA1-427C-A80B-A787629B7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424A5E-71A0-40A9-92C1-88037276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E7B871-8A60-4D90-8E9B-429325D478F5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190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5924550"/>
                <a:gridCol w="1619250"/>
              </a:tblGrid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API status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Human proteins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screened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Classification with a resolved applicable screen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19,469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incomplete_evidence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Classified with disclosed evidence gaps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127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normal_evidence_hold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Required normal coverage passes; a normal-screen hold remains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unassessed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species-specific selection policy applied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3D6741-06DA-4359-AA97-F8505983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Other includes review holds and sequence rules. No human protein has a null category.</a:t>
            </a:r>
          </a:p>
        </p:txBody>
      </p:sp>
    </p:spTree>
    <p:extLst>
      <p:ext uri="{BB962C8B-B14F-4D97-AF65-F5344CB8AC3E}">
        <p14:creationId xmlns:p14="http://schemas.microsoft.com/office/powerpoint/2010/main" val="1684592528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C58743-79CE-45BA-A18A-C66A8430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COVERAGE AUDIT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7474D-BB9F-4CFE-8B93-20A19D1E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Which sources have incomplete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3A8546-FAF6-4560-92CC-3F96B704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303A16-3DCF-4E4E-9F95-BBF82BEE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C2A17-8D2E-4223-BB95-9C48B26D5DE2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762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239250"/>
                <a:gridCol w="1733550"/>
              </a:tblGrid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 or unresolved evidence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9592d765f5b42e5"/>
                        </a:rPr>
                        <a:t>HPA v23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consensus bulk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Combined normal bulk: HPA consensus + HPA brain + direct GTEx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106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1d2e009a037344be"/>
                        </a:rPr>
                        <a:t>HPA v23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tissue-cell clusters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9ccd479c6454741"/>
                        </a:rPr>
                        <a:t>HPA v23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immune cells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Monaco immune cells via </a:t>
                      </a:r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ce1ef466c9f43ca"/>
                        </a:rPr>
                        <a:t>HPA v23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b34d7bf1678d4c34"/>
                        </a:rPr>
                        <a:t>GTEx v11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core panel (52 contexts; informational, not required)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Combined Tyser + Petropoulos TPM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63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tumor measurement: OncoRef + HPA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29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Measured tumor, incomplete group profile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2034"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38b4a7eb852f4dce"/>
                        </a:rPr>
                        <a:t>HPA v23</a:t>
                      </a:r>
                      <a:r>
                        <a:rPr sz="165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 Uncertain normal-tissue IHC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21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B1AB1-651E-4CA4-A08A-4EAEE9119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Overlapping gaps within 127 proteins with incomplete evidence. </a:t>
            </a:r>
            <a:r>
              <a:rPr sz="1800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87426c74c2304342"/>
              </a:rPr>
              <a:t>DICE</a:t>
            </a: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 and corneal coverage are optional.</a:t>
            </a:r>
          </a:p>
        </p:txBody>
      </p:sp>
    </p:spTree>
    <p:extLst>
      <p:ext uri="{BB962C8B-B14F-4D97-AF65-F5344CB8AC3E}">
        <p14:creationId xmlns:p14="http://schemas.microsoft.com/office/powerpoint/2010/main" val="155352016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81E7C5-ABC5-45A6-8075-024386C9E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SPECIES-SPECIFIC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D89B69-60E8-48A3-B49F-841B9AF8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Dog evidence and integration gaps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91507B-C08E-49CE-8936-BFF672939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170BD4-F2DC-4036-BA84-43BD7FAA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29878-1714-4F53-A7EC-0751F5A43260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8210550"/>
              </a:tblGrid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Layer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Available evidence / remaining gap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Nominations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 + 10 − 1 shared = 14 native nominations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Identity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 unique mappings; one ambiguous MAGE-family assay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/ developmental RNA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Bgee TPM and BarkBase TMM-CPM need reference reconciliation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Tumor RNA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GSE304066 count/FPKM and reference conflicts remain unresolved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Normal protein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Limited study IHC; Pfizer pooled iBAQ is not cell-resolved IHC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Selection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All 14 unassigned / unassessed; no canine quantitative policy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25805B-DA81-42B2-94C8-E9631B86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Human thresholds, antibody grades and normal-tissue absence never transfer by orthology.</a:t>
            </a:r>
          </a:p>
        </p:txBody>
      </p:sp>
    </p:spTree>
    <p:extLst>
      <p:ext uri="{BB962C8B-B14F-4D97-AF65-F5344CB8AC3E}">
        <p14:creationId xmlns:p14="http://schemas.microsoft.com/office/powerpoint/2010/main" val="91646057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CF1D6-9553-403F-8892-47822CCE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DEVELOPMENTAL NOMINATIONS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FFDFD-E43A-4F75-9153-1F4EC7DBF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Curated oncofetal sources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53F14D-E436-47AE-8954-3A42512A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5D8171-EC5C-4AA2-A14F-E7FBAF41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37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A9FF4-C666-4B72-AB42-789990CC0A40}"/>
              </a:ext>
            </a:extLst>
          </p:cNvPr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7353300"/>
              </a:tblGrid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Scope and integration status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Tyser + Petropoulos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Current gastrulation and preimplantation TPM sources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a16de593208e4931"/>
                        </a:rPr>
                        <a:t>Shaw et al. (2024)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157 cancer-specific targets; six oncofetal annotations. Exon-specific scope retained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56197d6367c84082"/>
                        </a:rPr>
                        <a:t>TRIM71 liver study (2024)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Liver oncofetal signature; requires identity and measurement ingestion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75" b="1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7b17ce60fd894e35"/>
                        </a:rPr>
                        <a:t>Cardoso-Moreira et al. (2019)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Developmental organ trajectories with child/adult comparisons; not integrated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42A80-2878-45D9-8369-C14BDF32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Published nominations need independent normal/tumor filtering and postnatal coverage.</a:t>
            </a:r>
          </a:p>
        </p:txBody>
      </p:sp>
    </p:spTree>
    <p:extLst>
      <p:ext uri="{BB962C8B-B14F-4D97-AF65-F5344CB8AC3E}">
        <p14:creationId xmlns:p14="http://schemas.microsoft.com/office/powerpoint/2010/main" val="177139149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C54BFE-828E-40A8-AC3E-20BB5A5B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API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9EF4C-868F-40E5-A274-CDDCB103A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Common API with native evidence underneath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578D3C-FF9E-4620-88F1-F18AA020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C28B3B-216A-41C7-9970-4E59B768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ACADCF-DAD8-4D19-BB7F-0C2F2249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results = cta_selection.results(species="human")</a:t>
            </a:r>
          </a:p>
          <a:p xmlns:a="http://schemas.openxmlformats.org/drawingml/2006/main">
            <a: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audit = cta_selection.audit(species="human")</a:t>
            </a:r>
          </a:p>
          <a:p xmlns:a="http://schemas.openxmlformats.org/drawingml/2006/main">
            <a: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audit.sources    audit.overlaps    audit.funnel</a:t>
            </a:r>
          </a:p>
          <a:p xmlns:a="http://schemas.openxmlformats.org/drawingml/2006/main">
            <a:pPr>
              <a:def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audit.explain("PRAME")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0C6A21-A8E0-4E30-A890-E52322141E72}"/>
              </a:ext>
            </a:extLst>
          </p:cNvPr>
          <p:cNvGraphicFramePr/>
          <p:nvPr/>
        </p:nvGraphicFramePr>
        <p:xfrm>
          <a:off xmlns:a="http://schemas.openxmlformats.org/drawingml/2006/main" x="609600" y="3810000"/>
          <a:ext xmlns:a="http://schemas.openxmlformats.org/drawingml/2006/main" cx="10972800" cy="1809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781925"/>
              </a:tblGrid>
              <a:tr h="4524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Field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category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CTA / Unsafe / Other; classification gives the named category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assessment_status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Screened, incomplete evidence, normal hold, or unassessed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classification / subtype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One categorical label; Other subtype always populated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F38EA1-2BFF-4E73-8ED5-6322D60C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Source-specific native units, tissue/cell context, confidence and coverage remain inspectable.</a:t>
            </a:r>
          </a:p>
        </p:txBody>
      </p:sp>
    </p:spTree>
    <p:extLst>
      <p:ext uri="{BB962C8B-B14F-4D97-AF65-F5344CB8AC3E}">
        <p14:creationId xmlns:p14="http://schemas.microsoft.com/office/powerpoint/2010/main" val="58152012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097737-059D-4B81-B890-B752B5DF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972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DATA API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EF81BB-2752-440E-80D1-BFDF4078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73B55"/>
                </a:solidFill>
                <a:latin typeface="Helvetica Neue"/>
                <a:ea typeface="Helvetica Neue"/>
                <a:cs typeface="Helvetica Neue"/>
              </a:rPr>
              <a:t>Every source resolves to a concrete version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BB718A-95D2-40FC-9887-D2DBF3FD6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OncoRef CTA evidence walkthrough   •   3 November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B9666-E244-41FF-9B66-A5877D6BA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62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39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CEDF00-1C80-4FAD-ADA0-63400D804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109728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catalog.ensure("gtex_tissue_rna")               # v11</a:t>
            </a:r>
          </a:p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catalog.ensure("gtex_tissue_rna", version="v10")</a:t>
            </a:r>
          </a:p>
          <a:p xmlns:a="http://schemas.openxmlformats.org/drawingml/2006/main">
            <a:pPr>
              <a:def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7E8B"/>
                </a:solidFill>
                <a:latin typeface="Helvetica Neue"/>
                <a:ea typeface="Helvetica Neue"/>
                <a:cs typeface="Helvetica Neue"/>
              </a:rPr>
              <a:t>catalog.provenance("gtex_tissue_rna", "v11")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879709-8C28-4F34-8BBE-F2DFDC1AE6BD}"/>
              </a:ext>
            </a:extLst>
          </p:cNvPr>
          <p:cNvGraphicFramePr/>
          <p:nvPr/>
        </p:nvGraphicFramePr>
        <p:xfrm>
          <a:off xmlns:a="http://schemas.openxmlformats.org/drawingml/2006/main" x="609600" y="3238500"/>
          <a:ext xmlns:a="http://schemas.openxmlformats.org/drawingml/2006/main" cx="10972800" cy="2238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8020050"/>
              </a:tblGrid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Shared choice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Source-specific meaning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T w="4763">
                      <a:solidFill>
                        <a:srgbClr val="D9E2E8"/>
                      </a:solidFill>
                      <a:prstDash val="solid"/>
                    </a:lnT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173B55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Default / latest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Newest registered release; saved runs keep explicit pins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Concrete version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4662636465ba4771"/>
                        </a:rPr>
                        <a:t>GTEx v11</a:t>
                      </a:r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; </a:t>
                      </a:r>
                      <a:r>
                        <a:rPr sz="1800" b="0" u="sng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  <a:hlinkClick xmlns:r="http://schemas.openxmlformats.org/officeDocument/2006/relationships" r:id="R0984e79d5aff4611"/>
                        </a:rPr>
                        <a:t>HPA v25.1</a:t>
                      </a:r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; a study snapshot or OncoRef build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Provenance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Version, content checksum, native unit, annotation and pipeline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Species</a:t>
                      </a:r>
                    </a:p>
                  </a:txBody>
                  <a:tcPr marL="95250" marR="95250" marT="19050" marB="19050">
                    <a:lnL w="4763">
                      <a:solidFill>
                        <a:srgbClr val="D9E2E8"/>
                      </a:solidFill>
                      <a:prstDash val="solid"/>
                    </a:lnL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B55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The same selector applies to native dog and mouse assets</a:t>
                      </a:r>
                    </a:p>
                  </a:txBody>
                  <a:tcPr marL="95250" marR="95250" marT="19050" marB="19050">
                    <a:lnR w="4763">
                      <a:solidFill>
                        <a:srgbClr val="D9E2E8"/>
                      </a:solidFill>
                      <a:prstDash val="solid"/>
                    </a:lnR>
                    <a:lnB w="4763">
                      <a:solidFill>
                        <a:srgbClr val="D9E2E8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50FB6F-B307-4B5D-BE53-751320E0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This analysis pins </a:t>
            </a:r>
            <a:r>
              <a:rPr sz="1725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04e20a85e5c14b35"/>
              </a:rPr>
              <a:t>GTEx v11</a:t>
            </a: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 and </a:t>
            </a:r>
            <a:r>
              <a:rPr sz="1725" b="0" u="sng">
                <a:solidFill>
                  <a:srgbClr val="536675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f33d8a13189a475c"/>
              </a:rPr>
              <a:t>HPA v23</a:t>
            </a:r>
            <a:r>
              <a:rPr sz="1725" b="0">
                <a:solidFill>
                  <a:srgbClr val="536675"/>
                </a:solidFill>
                <a:latin typeface="Helvetica Neue"/>
                <a:ea typeface="Helvetica Neue"/>
                <a:cs typeface="Helvetica Neue"/>
              </a:rPr>
              <a:t> normal panels. A newer public default does not rewrite it.</a:t>
            </a:r>
          </a:p>
        </p:txBody>
      </p:sp>
    </p:spTree>
    <p:extLst>
      <p:ext uri="{BB962C8B-B14F-4D97-AF65-F5344CB8AC3E}">
        <p14:creationId xmlns:p14="http://schemas.microsoft.com/office/powerpoint/2010/main" val="7622617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2026-11-03T21:09:04.2480000Z</dcterms:created>
  <dcterms:modified xsi:type="dcterms:W3CDTF">2026-11-03T21:09:04.2480000Z</dcterms:modified>
</coreProperties>
</file>