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charts/chart1.xml" ContentType="application/vnd.openxmlformats-officedocument.drawingml.chart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721992c88b4281" /><Relationship Type="http://schemas.openxmlformats.org/officeDocument/2006/relationships/extended-properties" Target="/docProps/app.xml" Id="Rb9b73a8675d04897" /><Relationship Type="http://schemas.openxmlformats.org/officeDocument/2006/relationships/officeDocument" Target="/ppt/presentation.xml" Id="R38b221262aa74b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51a47295874092"/>
  </p:sldMasterIdLst>
  <p:notesMasterIdLst>
    <p:notesMasterId xmlns:r="http://schemas.openxmlformats.org/officeDocument/2006/relationships" r:id="R2ffda21fa7ab4013"/>
  </p:notesMasterIdLst>
  <p:sldIdLst>
    <p:sldId xmlns:r="http://schemas.openxmlformats.org/officeDocument/2006/relationships" id="256" r:id="Rf502de67be964d35"/>
    <p:sldId xmlns:r="http://schemas.openxmlformats.org/officeDocument/2006/relationships" id="257" r:id="R3e44fca400bf47ce"/>
    <p:sldId xmlns:r="http://schemas.openxmlformats.org/officeDocument/2006/relationships" id="258" r:id="R51145361055642a9"/>
    <p:sldId xmlns:r="http://schemas.openxmlformats.org/officeDocument/2006/relationships" id="259" r:id="Rbddb53ebd28246bd"/>
    <p:sldId xmlns:r="http://schemas.openxmlformats.org/officeDocument/2006/relationships" id="260" r:id="R2d842375cddd462a"/>
    <p:sldId xmlns:r="http://schemas.openxmlformats.org/officeDocument/2006/relationships" id="261" r:id="Rfb7b2a7063be4fb2"/>
    <p:sldId xmlns:r="http://schemas.openxmlformats.org/officeDocument/2006/relationships" id="262" r:id="R2eaaa560e3b24dcb"/>
    <p:sldId xmlns:r="http://schemas.openxmlformats.org/officeDocument/2006/relationships" id="263" r:id="R81cd8270291b4ca6"/>
    <p:sldId xmlns:r="http://schemas.openxmlformats.org/officeDocument/2006/relationships" id="264" r:id="Rce9baed099884b6a"/>
    <p:sldId xmlns:r="http://schemas.openxmlformats.org/officeDocument/2006/relationships" id="265" r:id="R8bfebcd3a8b54e91"/>
    <p:sldId xmlns:r="http://schemas.openxmlformats.org/officeDocument/2006/relationships" id="266" r:id="Rc851327513d34cda"/>
    <p:sldId xmlns:r="http://schemas.openxmlformats.org/officeDocument/2006/relationships" id="267" r:id="R8d5bd2eb639149ad"/>
    <p:sldId xmlns:r="http://schemas.openxmlformats.org/officeDocument/2006/relationships" id="268" r:id="R451768093c9648e5"/>
    <p:sldId xmlns:r="http://schemas.openxmlformats.org/officeDocument/2006/relationships" id="269" r:id="R44731154f3c54438"/>
    <p:sldId xmlns:r="http://schemas.openxmlformats.org/officeDocument/2006/relationships" id="270" r:id="R756c6f4779a94c08"/>
    <p:sldId xmlns:r="http://schemas.openxmlformats.org/officeDocument/2006/relationships" id="271" r:id="R502aa5dcc9de4f65"/>
    <p:sldId xmlns:r="http://schemas.openxmlformats.org/officeDocument/2006/relationships" id="272" r:id="Rd2d515b7d22c4c2d"/>
    <p:sldId xmlns:r="http://schemas.openxmlformats.org/officeDocument/2006/relationships" id="273" r:id="R1152a29a38eb4cc8"/>
    <p:sldId xmlns:r="http://schemas.openxmlformats.org/officeDocument/2006/relationships" id="274" r:id="R79584c6747eb4146"/>
    <p:sldId xmlns:r="http://schemas.openxmlformats.org/officeDocument/2006/relationships" id="275" r:id="R44592a34a2a94f2e"/>
    <p:sldId xmlns:r="http://schemas.openxmlformats.org/officeDocument/2006/relationships" id="276" r:id="Rd4318628fe8f4ad8"/>
    <p:sldId xmlns:r="http://schemas.openxmlformats.org/officeDocument/2006/relationships" id="277" r:id="R006eac2922bd44a9"/>
    <p:sldId xmlns:r="http://schemas.openxmlformats.org/officeDocument/2006/relationships" id="278" r:id="Rd2aaaa32cde048fb"/>
    <p:sldId xmlns:r="http://schemas.openxmlformats.org/officeDocument/2006/relationships" id="279" r:id="R12f3069aef324671"/>
    <p:sldId xmlns:r="http://schemas.openxmlformats.org/officeDocument/2006/relationships" id="280" r:id="R8411c4db78b842db"/>
    <p:sldId xmlns:r="http://schemas.openxmlformats.org/officeDocument/2006/relationships" id="281" r:id="R90c10f2e162d4d47"/>
    <p:sldId xmlns:r="http://schemas.openxmlformats.org/officeDocument/2006/relationships" id="282" r:id="Rd946d38497244f6a"/>
    <p:sldId xmlns:r="http://schemas.openxmlformats.org/officeDocument/2006/relationships" id="283" r:id="Rf5f9cae15917491f"/>
    <p:sldId xmlns:r="http://schemas.openxmlformats.org/officeDocument/2006/relationships" id="284" r:id="R5e48e31016824134"/>
    <p:sldId xmlns:r="http://schemas.openxmlformats.org/officeDocument/2006/relationships" id="285" r:id="R08122fcc14fa47b1"/>
    <p:sldId xmlns:r="http://schemas.openxmlformats.org/officeDocument/2006/relationships" id="286" r:id="R4af929eb5f9d42e2"/>
    <p:sldId xmlns:r="http://schemas.openxmlformats.org/officeDocument/2006/relationships" id="287" r:id="Rc168ca8d40e640f2"/>
    <p:sldId xmlns:r="http://schemas.openxmlformats.org/officeDocument/2006/relationships" id="288" r:id="Rbce84b730fb64a20"/>
    <p:sldId xmlns:r="http://schemas.openxmlformats.org/officeDocument/2006/relationships" id="289" r:id="R2cf47604aaea485c"/>
    <p:sldId xmlns:r="http://schemas.openxmlformats.org/officeDocument/2006/relationships" id="290" r:id="R76d0bebda7fc49fc"/>
    <p:sldId xmlns:r="http://schemas.openxmlformats.org/officeDocument/2006/relationships" id="291" r:id="Rb9eebd3d013d493b"/>
    <p:sldId xmlns:r="http://schemas.openxmlformats.org/officeDocument/2006/relationships" id="292" r:id="R1893b8e0fe864d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9966fbe82046a7" /><Relationship Type="http://schemas.openxmlformats.org/officeDocument/2006/relationships/slideMaster" Target="/ppt/slideMasters/slideMaster1.xml" Id="Rd551a47295874092" /><Relationship Type="http://schemas.openxmlformats.org/officeDocument/2006/relationships/notesMaster" Target="/ppt/notesMasters/notesMaster1.xml" Id="R2ffda21fa7ab4013" /><Relationship Type="http://schemas.openxmlformats.org/officeDocument/2006/relationships/presProps" Target="/ppt/presProps.xml" Id="Ra0ab182f1f9e42e9" /><Relationship Type="http://schemas.openxmlformats.org/officeDocument/2006/relationships/tableStyles" Target="/ppt/tableStyles.xml" Id="R2cb12b0eb8a4436e" /><Relationship Type="http://schemas.openxmlformats.org/officeDocument/2006/relationships/slide" Target="/ppt/slides/slide1.xml" Id="Rf502de67be964d35" /><Relationship Type="http://schemas.openxmlformats.org/officeDocument/2006/relationships/slide" Target="/ppt/slides/slide2.xml" Id="R3e44fca400bf47ce" /><Relationship Type="http://schemas.openxmlformats.org/officeDocument/2006/relationships/slide" Target="/ppt/slides/slide3.xml" Id="R51145361055642a9" /><Relationship Type="http://schemas.openxmlformats.org/officeDocument/2006/relationships/slide" Target="/ppt/slides/slide4.xml" Id="Rbddb53ebd28246bd" /><Relationship Type="http://schemas.openxmlformats.org/officeDocument/2006/relationships/slide" Target="/ppt/slides/slide5.xml" Id="R2d842375cddd462a" /><Relationship Type="http://schemas.openxmlformats.org/officeDocument/2006/relationships/slide" Target="/ppt/slides/slide6.xml" Id="Rfb7b2a7063be4fb2" /><Relationship Type="http://schemas.openxmlformats.org/officeDocument/2006/relationships/slide" Target="/ppt/slides/slide7.xml" Id="R2eaaa560e3b24dcb" /><Relationship Type="http://schemas.openxmlformats.org/officeDocument/2006/relationships/slide" Target="/ppt/slides/slide8.xml" Id="R81cd8270291b4ca6" /><Relationship Type="http://schemas.openxmlformats.org/officeDocument/2006/relationships/slide" Target="/ppt/slides/slide9.xml" Id="Rce9baed099884b6a" /><Relationship Type="http://schemas.openxmlformats.org/officeDocument/2006/relationships/slide" Target="/ppt/slides/slide10.xml" Id="R8bfebcd3a8b54e91" /><Relationship Type="http://schemas.openxmlformats.org/officeDocument/2006/relationships/slide" Target="/ppt/slides/slide11.xml" Id="Rc851327513d34cda" /><Relationship Type="http://schemas.openxmlformats.org/officeDocument/2006/relationships/slide" Target="/ppt/slides/slide12.xml" Id="R8d5bd2eb639149ad" /><Relationship Type="http://schemas.openxmlformats.org/officeDocument/2006/relationships/slide" Target="/ppt/slides/slide13.xml" Id="R451768093c9648e5" /><Relationship Type="http://schemas.openxmlformats.org/officeDocument/2006/relationships/slide" Target="/ppt/slides/slide14.xml" Id="R44731154f3c54438" /><Relationship Type="http://schemas.openxmlformats.org/officeDocument/2006/relationships/slide" Target="/ppt/slides/slide15.xml" Id="R756c6f4779a94c08" /><Relationship Type="http://schemas.openxmlformats.org/officeDocument/2006/relationships/slide" Target="/ppt/slides/slide16.xml" Id="R502aa5dcc9de4f65" /><Relationship Type="http://schemas.openxmlformats.org/officeDocument/2006/relationships/slide" Target="/ppt/slides/slide17.xml" Id="Rd2d515b7d22c4c2d" /><Relationship Type="http://schemas.openxmlformats.org/officeDocument/2006/relationships/slide" Target="/ppt/slides/slide18.xml" Id="R1152a29a38eb4cc8" /><Relationship Type="http://schemas.openxmlformats.org/officeDocument/2006/relationships/slide" Target="/ppt/slides/slide19.xml" Id="R79584c6747eb4146" /><Relationship Type="http://schemas.openxmlformats.org/officeDocument/2006/relationships/slide" Target="/ppt/slides/slide20.xml" Id="R44592a34a2a94f2e" /><Relationship Type="http://schemas.openxmlformats.org/officeDocument/2006/relationships/slide" Target="/ppt/slides/slide21.xml" Id="Rd4318628fe8f4ad8" /><Relationship Type="http://schemas.openxmlformats.org/officeDocument/2006/relationships/slide" Target="/ppt/slides/slide22.xml" Id="R006eac2922bd44a9" /><Relationship Type="http://schemas.openxmlformats.org/officeDocument/2006/relationships/slide" Target="/ppt/slides/slide23.xml" Id="Rd2aaaa32cde048fb" /><Relationship Type="http://schemas.openxmlformats.org/officeDocument/2006/relationships/slide" Target="/ppt/slides/slide24.xml" Id="R12f3069aef324671" /><Relationship Type="http://schemas.openxmlformats.org/officeDocument/2006/relationships/slide" Target="/ppt/slides/slide25.xml" Id="R8411c4db78b842db" /><Relationship Type="http://schemas.openxmlformats.org/officeDocument/2006/relationships/slide" Target="/ppt/slides/slide26.xml" Id="R90c10f2e162d4d47" /><Relationship Type="http://schemas.openxmlformats.org/officeDocument/2006/relationships/slide" Target="/ppt/slides/slide27.xml" Id="Rd946d38497244f6a" /><Relationship Type="http://schemas.openxmlformats.org/officeDocument/2006/relationships/slide" Target="/ppt/slides/slide28.xml" Id="Rf5f9cae15917491f" /><Relationship Type="http://schemas.openxmlformats.org/officeDocument/2006/relationships/slide" Target="/ppt/slides/slide29.xml" Id="R5e48e31016824134" /><Relationship Type="http://schemas.openxmlformats.org/officeDocument/2006/relationships/slide" Target="/ppt/slides/slide30.xml" Id="R08122fcc14fa47b1" /><Relationship Type="http://schemas.openxmlformats.org/officeDocument/2006/relationships/slide" Target="/ppt/slides/slide31.xml" Id="R4af929eb5f9d42e2" /><Relationship Type="http://schemas.openxmlformats.org/officeDocument/2006/relationships/slide" Target="/ppt/slides/slide32.xml" Id="Rc168ca8d40e640f2" /><Relationship Type="http://schemas.openxmlformats.org/officeDocument/2006/relationships/slide" Target="/ppt/slides/slide33.xml" Id="Rbce84b730fb64a20" /><Relationship Type="http://schemas.openxmlformats.org/officeDocument/2006/relationships/slide" Target="/ppt/slides/slide34.xml" Id="R2cf47604aaea485c" /><Relationship Type="http://schemas.openxmlformats.org/officeDocument/2006/relationships/slide" Target="/ppt/slides/slide35.xml" Id="R76d0bebda7fc49fc" /><Relationship Type="http://schemas.openxmlformats.org/officeDocument/2006/relationships/slide" Target="/ppt/slides/slide36.xml" Id="Rb9eebd3d013d493b" /><Relationship Type="http://schemas.openxmlformats.org/officeDocument/2006/relationships/slide" Target="/ppt/slides/slide37.xml" Id="R1893b8e0fe864d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1763204e8c45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b637691ea74af4" /><Relationship Type="http://schemas.openxmlformats.org/officeDocument/2006/relationships/notesMaster" Target="/ppt/notesMasters/notesMaster1.xml" Id="R84d7061bbc8a40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c87f48886d4d9d" /><Relationship Type="http://schemas.openxmlformats.org/officeDocument/2006/relationships/notesMaster" Target="/ppt/notesMasters/notesMaster1.xml" Id="R9a619a05715d4e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8943958c354588" /><Relationship Type="http://schemas.openxmlformats.org/officeDocument/2006/relationships/notesMaster" Target="/ppt/notesMasters/notesMaster1.xml" Id="R8077d6af4a3742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acac1f20b74a92" /><Relationship Type="http://schemas.openxmlformats.org/officeDocument/2006/relationships/notesMaster" Target="/ppt/notesMasters/notesMaster1.xml" Id="R900521d06e1b46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4c6901ab7040ab" /><Relationship Type="http://schemas.openxmlformats.org/officeDocument/2006/relationships/notesMaster" Target="/ppt/notesMasters/notesMaster1.xml" Id="R41d9ab0ac38e4d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0ced7018e04dad" /><Relationship Type="http://schemas.openxmlformats.org/officeDocument/2006/relationships/notesMaster" Target="/ppt/notesMasters/notesMaster1.xml" Id="R467d30b563ca45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a1526d431b4ae2" /><Relationship Type="http://schemas.openxmlformats.org/officeDocument/2006/relationships/notesMaster" Target="/ppt/notesMasters/notesMaster1.xml" Id="R8fdc42b487d947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214b4239f74e4b" /><Relationship Type="http://schemas.openxmlformats.org/officeDocument/2006/relationships/notesMaster" Target="/ppt/notesMasters/notesMaster1.xml" Id="Rf20be7e10d6c4c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4aa49a9bb54a7a" /><Relationship Type="http://schemas.openxmlformats.org/officeDocument/2006/relationships/notesMaster" Target="/ppt/notesMasters/notesMaster1.xml" Id="Rb07d4b0e0b8747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46499037f041f2" /><Relationship Type="http://schemas.openxmlformats.org/officeDocument/2006/relationships/notesMaster" Target="/ppt/notesMasters/notesMaster1.xml" Id="R874ac5fe3ff243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762a7582074259" /><Relationship Type="http://schemas.openxmlformats.org/officeDocument/2006/relationships/notesMaster" Target="/ppt/notesMasters/notesMaster1.xml" Id="R074b930a0be3417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56862f8e2d34c14" /><Relationship Type="http://schemas.openxmlformats.org/officeDocument/2006/relationships/notesMaster" Target="/ppt/notesMasters/notesMaster1.xml" Id="Rb4e6afa299ff4c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c16701471b4bb3" /><Relationship Type="http://schemas.openxmlformats.org/officeDocument/2006/relationships/notesMaster" Target="/ppt/notesMasters/notesMaster1.xml" Id="R2b92141ce0a7465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eaf799d5954440" /><Relationship Type="http://schemas.openxmlformats.org/officeDocument/2006/relationships/notesMaster" Target="/ppt/notesMasters/notesMaster1.xml" Id="R8525de26cc9e45d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cdf21bc4a34b7f" /><Relationship Type="http://schemas.openxmlformats.org/officeDocument/2006/relationships/notesMaster" Target="/ppt/notesMasters/notesMaster1.xml" Id="R537128c9136d4f8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66a0da41ed4435" /><Relationship Type="http://schemas.openxmlformats.org/officeDocument/2006/relationships/notesMaster" Target="/ppt/notesMasters/notesMaster1.xml" Id="R504db839171e4d1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1425e5e4f1b424d" /><Relationship Type="http://schemas.openxmlformats.org/officeDocument/2006/relationships/notesMaster" Target="/ppt/notesMasters/notesMaster1.xml" Id="R9641b0cb3c5c4dd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08de511c23458a" /><Relationship Type="http://schemas.openxmlformats.org/officeDocument/2006/relationships/notesMaster" Target="/ppt/notesMasters/notesMaster1.xml" Id="R7871c2c23d6b48c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b4d61cc18f4805" /><Relationship Type="http://schemas.openxmlformats.org/officeDocument/2006/relationships/notesMaster" Target="/ppt/notesMasters/notesMaster1.xml" Id="R390b2c3b88d945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5fb606bc8864f4e" /><Relationship Type="http://schemas.openxmlformats.org/officeDocument/2006/relationships/notesMaster" Target="/ppt/notesMasters/notesMaster1.xml" Id="R56fc1224a75f45c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22c3c393312405d" /><Relationship Type="http://schemas.openxmlformats.org/officeDocument/2006/relationships/notesMaster" Target="/ppt/notesMasters/notesMaster1.xml" Id="R3223fbfae603494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a9ca2c312614965" /><Relationship Type="http://schemas.openxmlformats.org/officeDocument/2006/relationships/notesMaster" Target="/ppt/notesMasters/notesMaster1.xml" Id="Ra755316197cf4d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154a99539e45e9" /><Relationship Type="http://schemas.openxmlformats.org/officeDocument/2006/relationships/notesMaster" Target="/ppt/notesMasters/notesMaster1.xml" Id="R5b2aa536f8214ce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7cc36e457644e43" /><Relationship Type="http://schemas.openxmlformats.org/officeDocument/2006/relationships/notesMaster" Target="/ppt/notesMasters/notesMaster1.xml" Id="R64df85f4632941c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6ff3a36d68940bf" /><Relationship Type="http://schemas.openxmlformats.org/officeDocument/2006/relationships/notesMaster" Target="/ppt/notesMasters/notesMaster1.xml" Id="R7706c2529f99488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b84e9859aaf4ee3" /><Relationship Type="http://schemas.openxmlformats.org/officeDocument/2006/relationships/notesMaster" Target="/ppt/notesMasters/notesMaster1.xml" Id="Rf0d8f3c6e5994cc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622d5fe159a43c2" /><Relationship Type="http://schemas.openxmlformats.org/officeDocument/2006/relationships/notesMaster" Target="/ppt/notesMasters/notesMaster1.xml" Id="Ra5149f6474d14c9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3745a8905ed4b63" /><Relationship Type="http://schemas.openxmlformats.org/officeDocument/2006/relationships/notesMaster" Target="/ppt/notesMasters/notesMaster1.xml" Id="R0bc25c300f744e9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bca9353e7c844e9" /><Relationship Type="http://schemas.openxmlformats.org/officeDocument/2006/relationships/notesMaster" Target="/ppt/notesMasters/notesMaster1.xml" Id="R54a7897d6f0747e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008e3584112478d" /><Relationship Type="http://schemas.openxmlformats.org/officeDocument/2006/relationships/notesMaster" Target="/ppt/notesMasters/notesMaster1.xml" Id="Ra0b4555e16c94a2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7f460449cd54fb8" /><Relationship Type="http://schemas.openxmlformats.org/officeDocument/2006/relationships/notesMaster" Target="/ppt/notesMasters/notesMaster1.xml" Id="R6f34a42318e749d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0ada2f2c3764d92" /><Relationship Type="http://schemas.openxmlformats.org/officeDocument/2006/relationships/notesMaster" Target="/ppt/notesMasters/notesMaster1.xml" Id="R2b4f99913820453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097b28ef6954b8c" /><Relationship Type="http://schemas.openxmlformats.org/officeDocument/2006/relationships/notesMaster" Target="/ppt/notesMasters/notesMaster1.xml" Id="R772dfc73a6c844d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8409c04db6b453f" /><Relationship Type="http://schemas.openxmlformats.org/officeDocument/2006/relationships/notesMaster" Target="/ppt/notesMasters/notesMaster1.xml" Id="R91c45333d22c498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0ed7bb9037b43a3" /><Relationship Type="http://schemas.openxmlformats.org/officeDocument/2006/relationships/notesMaster" Target="/ppt/notesMasters/notesMaster1.xml" Id="Rc7e57b8722a54d8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be21a08faf74478" /><Relationship Type="http://schemas.openxmlformats.org/officeDocument/2006/relationships/notesMaster" Target="/ppt/notesMasters/notesMaster1.xml" Id="R8347a51e98a2455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84d141ad1a3404c" /><Relationship Type="http://schemas.openxmlformats.org/officeDocument/2006/relationships/notesMaster" Target="/ppt/notesMasters/notesMaster1.xml" Id="R1fdf33e9210944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Human and dog CTA evidence</a:t>
            </a:r>
          </a:p>
          <a:p xmlns:a="http://schemas.openxmlformats.org/drawingml/2006/main">
            <a:r>
              <a:t>One RNA ceiling. Other is the assessed normal-pass, noncandidate fallback. Unassigned is an assessment status, not a biological category.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Safety, cancer and Reproductive evidence</a:t>
            </a:r>
          </a:p>
          <a:p xmlns:a="http://schemas.openxmlformats.org/drawingml/2006/main">
            <a:r>
              <a:t>Only safety supplies Unsafe evidence. Reproductive is the umbrella for adult reproductive, placental, extraembryonic, embryonic and fetal contexts.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Diffuse expression is an identity question</a:t>
            </a:r>
          </a:p>
          <a:p xmlns:a="http://schemas.openxmlformats.org/drawingml/2006/main">
            <a:r>
              <a:t>The old normal-maximum veto is removed. Diffuseness averages N/(N+R) across fixed weighted normal contexts, including Disposable. The active 10% adult/placental identity boundary requires complete HPA measurements and an RNA- or IHC-supported positive reference. Thymus is Permissive and excluded. Supported embryonic evidence retains its separate route with unassessed concentration.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fixed GTEx core for every protein</a:t>
            </a:r>
          </a:p>
          <a:p xmlns:a="http://schemas.openxmlformats.org/drawingml/2006/main">
            <a:r>
              <a:t>GTEx v11 uses 52 native bulk contexts, 9 Reproductive and 43 other. Every member locus must be measured. 19,119 / 19,863 proteins have full coverage; no intermediate coverage profiles occur.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ZNF730: panel composition matters</a:t>
            </a:r>
          </a:p>
          <a:p xmlns:a="http://schemas.openxmlformats.org/drawingml/2006/main">
            <a:r>
              <a:t>Full tissue tables: https://pirl-unc.github.io/oncoref/audits/cta-unassigned-20261029/znf730/ . Original panels differ; scores are not a controlled assay comparison.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Published candidate lists</a:t>
            </a:r>
          </a:p>
          <a:p xmlns:a="http://schemas.openxmlformats.org/drawingml/2006/main">
            <a:r>
              <a:t>da Silva et al. (2017): https://doi.org/10.18632/oncotarget.21715</a:t>
            </a:r>
          </a:p>
          <a:p xmlns:a="http://schemas.openxmlformats.org/drawingml/2006/main">
            <a:r>
              <a:t>Wang et al. (2016): https://doi.org/10.1038/ncomms10499</a:t>
            </a:r>
          </a:p>
          <a:p xmlns:a="http://schemas.openxmlformats.org/drawingml/2006/main">
            <a:r>
              <a:t>Chang et al. (2019): https://doi.org/10.1002/cam4.2223</a:t>
            </a:r>
          </a:p>
          <a:p xmlns:a="http://schemas.openxmlformats.org/drawingml/2006/main">
            <a:r>
              <a:t>Gong et al. (2021): https://doi.org/10.1038/s41467-021-22695-y</a:t>
            </a:r>
          </a:p>
          <a:p xmlns:a="http://schemas.openxmlformats.org/drawingml/2006/main">
            <a:r>
              <a:t>Bruggeman et al. (2018): https://doi.org/10.1038/s41388-018-0357-2</a:t>
            </a:r>
          </a:p>
          <a:p xmlns:a="http://schemas.openxmlformats.org/drawingml/2006/main">
            <a:r>
              <a:t>Jamin et al. (2021): https://doi.org/10.1002/1878-0261.12900</a:t>
            </a:r>
          </a:p>
          <a:p xmlns:a="http://schemas.openxmlformats.org/drawingml/2006/main">
            <a:r>
              <a:t>Loriot et al. (2025): https://doi.org/10.1371/journal.pgen.1011734</a:t>
            </a:r>
          </a:p>
          <a:p xmlns:a="http://schemas.openxmlformats.org/drawingml/2006/main">
            <a:r>
              <a:t>Carter et al. (2023): https://doi.org/10.1136/jitc-2023-007935</a:t>
            </a:r>
          </a:p>
          <a:p xmlns:a="http://schemas.openxmlformats.org/drawingml/2006/main">
            <a:r>
              <a:t>Hirbo et al. (2015): https://doi.org/10.1371/journal.pone.0144155</a:t>
            </a:r>
          </a:p>
          <a:p xmlns:a="http://schemas.openxmlformats.org/drawingml/2006/main">
            <a:r>
              <a:t>Seager et al. (2024): https://doi.org/10.1186/s12967-024-04918-0</a:t>
            </a:r>
          </a:p>
          <a:p xmlns:a="http://schemas.openxmlformats.org/drawingml/2006/main">
            <a:r>
              <a:t>Sasaroli et al. (2011): https://doi.org/10.4161/cbt.12.3.16260</a:t>
            </a:r>
          </a:p>
          <a:p xmlns:a="http://schemas.openxmlformats.org/drawingml/2006/main">
            <a:r>
              <a:t>Garg et al. (2007): https://doi.org/10.1158/1078-0432.CCR-06-2340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Broader published nominations</a:t>
            </a:r>
          </a:p>
          <a:p xmlns:a="http://schemas.openxmlformats.org/drawingml/2006/main">
            <a:r>
              <a:t>Sasaroli et al. (2011) https://doi.org/10.4161/cbt.12.3.16260 . Hirbo et al. (2015) https://doi.org/10.1371/journal.pone.0144155 . Exact extracted rows and matching receipts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Overlap between published lists</a:t>
            </a:r>
          </a:p>
          <a:p xmlns:a="http://schemas.openxmlformats.org/drawingml/2006/main">
            <a:r>
              <a:t>Tables and author-recognized prior antigens within the same paper are unioned. Evidence roles, source IDs and pairwise counts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Reproductive evidence: measured branches</a:t>
            </a:r>
          </a:p>
          <a:p xmlns:a="http://schemas.openxmlformats.org/drawingml/2006/main">
            <a:r>
              <a:t>Tyser et al. (2021): https://doi.org/10.1038/s41586-021-04158-y . HPA v23 https://v23.proteinatlas.org/about/download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Normal and cancer measurement sources</a:t>
            </a:r>
          </a:p>
          <a:p xmlns:a="http://schemas.openxmlformats.org/drawingml/2006/main">
            <a:r>
              <a:t>HPA https://v23.proteinatlas.org/about/download ; DICE https://dice-database.org/ ; cornea https://www.ncbi.nlm.nih.gov/geo/query/acc.cgi?acc=GSE155683 ; Tyser https://doi.org/10.1038/s41586-021-04158-y . Full URLs and sample lineage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RNA cutoffs</a:t>
            </a:r>
          </a:p>
          <a:p xmlns:a="http://schemas.openxmlformats.org/drawingml/2006/main">
            <a:r>
              <a:t>The same nominal values apply across native TPM/nTPM assays. CP10K uses nominal /100, not a TPM conversion. Values are screening-policy choices, not measured toxicity limits.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Clinical evidence adjusts RNA ceilings</a:t>
            </a:r>
          </a:p>
          <a:p xmlns:a="http://schemas.openxmlformats.org/drawingml/2006/main">
            <a:r>
              <a:t>One step for reviewed treated-cohort evidence without identified grade 4-5 specificity-related toxicity; cap at Enhanced. Unknown or suspected specificity injury blocks product credit. Exact peptide/HLA/receptor limits remain. Clinical trial and SAE review: https://pirl-unc.github.io/oncoref/audits/cta-tcr-trials-20261029/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Serious events and antigen specificity</a:t>
            </a:r>
          </a:p>
          <a:p xmlns:a="http://schemas.openxmlformats.org/drawingml/2006/main">
            <a:r>
              <a:t>Letetresgene Autoleucel in Advanced/Metastatic Myxoid/Round Cell Liposarcoma: https://doi.org/10.1200/JCO-24-01466</a:t>
            </a:r>
          </a:p>
          <a:p xmlns:a="http://schemas.openxmlformats.org/drawingml/2006/main">
            <a:r>
              <a:t>Autologous T cell therapy for PRAME+ advanced solid tumors in HLA-A*02+ patients: a phase 1 trial: https://doi.org/10.1038/s41591-025-03650-6</a:t>
            </a:r>
          </a:p>
          <a:p xmlns:a="http://schemas.openxmlformats.org/drawingml/2006/main">
            <a:r>
              <a:t>Autologous T cell therapy for MAGE-A4+ solid cancers in HLA-A*02+ patients: a phase 1 trial: https://doi.org/10.1038/s41591-022-02128-z</a:t>
            </a:r>
          </a:p>
          <a:p xmlns:a="http://schemas.openxmlformats.org/drawingml/2006/main">
            <a:r>
              <a:t>SPEARHEAD-1: a single-arm phase 2 trial of afamitresgene autoleucel in advanced synovial sarcoma and myxoid/round cell liposarcoma: https://doi.org/10.1016/S0140-6736(24)00319-2</a:t>
            </a:r>
          </a:p>
          <a:p xmlns:a="http://schemas.openxmlformats.org/drawingml/2006/main">
            <a:r>
              <a:t>Identification of a Titin-Derived HLA-A1-Presented Peptide as a Cross-Reactive Target for Engineered MAGE A3-Directed T Cells: https://doi.org/10.1126/scitranslmed.3006034</a:t>
            </a:r>
          </a:p>
          <a:p xmlns:a="http://schemas.openxmlformats.org/drawingml/2006/main">
            <a:r>
              <a:t>Guillain-Barre syndrome observed with adoptive transfer of lymphocytes genetically engineered with an NY-ESO-1 reactive T-cell receptor: https://doi.org/10.1186/s40425-019-0759-x</a:t>
            </a:r>
          </a:p>
          <a:p xmlns:a="http://schemas.openxmlformats.org/drawingml/2006/main">
            <a:r>
              <a:t>NCT03709706 protocol: NY-ESO-1/LAGE-1A shared peptide and c259 receptor: https://cdn.clinicaltrials.gov/large-docs/06/NCT03709706/Prot_000.pdf</a:t>
            </a:r>
          </a:p>
          <a:p xmlns:a="http://schemas.openxmlformats.org/drawingml/2006/main">
            <a:r>
              <a:t>NCT03132922 protocol: MAGE-A4 c1032 target peptide: https://cdn.clinicaltrials.gov/large-docs/22/NCT03132922/Prot_000.pdf</a:t>
            </a:r>
          </a:p>
          <a:p xmlns:a="http://schemas.openxmlformats.org/drawingml/2006/main">
            <a:r>
              <a:t>First-in-human dose escalation trial to evaluate the clinical safety and efficacy of an anti-MAGEA1 autologous TCR-transgenic T cell therapy in relapsed and refractory solid tumors: https://doi.org/10.1136/jitc-2023-008668</a:t>
            </a:r>
          </a:p>
          <a:p xmlns:a="http://schemas.openxmlformats.org/drawingml/2006/main">
            <a:r>
              <a:t>Phase I clinical trial evaluating the safety and efficacy of ADP-A2M10 SPEAR T cells in patients with MAGE-A10+ advanced non-small cell lung cancer: https://doi.org/10.1136/jitc-2021-003581</a:t>
            </a:r>
          </a:p>
          <a:p xmlns:a="http://schemas.openxmlformats.org/drawingml/2006/main">
            <a:r>
              <a:t>NY-ESO-1-specific redirected T cells with endogenous TCR knockdown mediate tumor response and cytokine release syndrome: https://doi.org/10.1136/jitc-2021-003811</a:t>
            </a:r>
          </a:p>
          <a:p xmlns:a="http://schemas.openxmlformats.org/drawingml/2006/main">
            <a:r>
              <a:t>Cancer regression and neurological toxicity following anti-MAGE-A3 TCR gene therapy: https://pubmed.ncbi.nlm.nih.gov/23377668/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Other records one unmet identity gate</a:t>
            </a:r>
          </a:p>
          <a:p xmlns:a="http://schemas.openxmlformats.org/drawingml/2006/main">
            <a:r>
              <a:t>Safety and coverage are assessed independently. Other reasons use reproductive presence, cancer presence, then concentration. No gene is admitted or excluded by an abundance label.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attributes stay independent</a:t>
            </a:r>
          </a:p>
          <a:p xmlns:a="http://schemas.openxmlformats.org/drawingml/2006/main">
            <a:r>
              <a:t>The profiles() API preserves native RNA units, supporting samples, adult Disposable pattern and developmental evidence independently of the final decision.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Reproductive cell evidence</a:t>
            </a:r>
          </a:p>
          <a:p xmlns:a="http://schemas.openxmlformats.org/drawingml/2006/main">
            <a:r>
              <a:t>HPA v23 https://v23.proteinatlas.org/about/download ; passenger transcripts: https://pmc.ncbi.nlm.nih.gov/articles/PMC7459098/ ; normal interferon induction: https://pmc.ncbi.nlm.nih.gov/articles/PMC6457222/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Reviewed normal-cell knowledge</a:t>
            </a:r>
          </a:p>
          <a:p xmlns:a="http://schemas.openxmlformats.org/drawingml/2006/main">
            <a:r>
              <a:t>OncoRef 1.26.0: https://pirl-unc.github.io/oncoref/audits/cta-other-literature-20261030/ ; pDC protein: https://www.frontiersin.org/journals/immunology/articles/10.3389/fimmu.2022.814627/full ; human olfactory atlas: https://pmc.ncbi.nlm.nih.gov/articles/PMC7065961/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tumor expression does not establish CTA identity</a:t>
            </a:r>
          </a:p>
          <a:p xmlns:a="http://schemas.openxmlformats.org/drawingml/2006/main">
            <a:r>
              <a:t>Pinned normal atlas peaks are source-supported summaries, not exhaustive rare-cell or donor maxima. OR10A4 also has normal human nasal RNA in two primary studies.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Other accumulates as identity gates fail</a:t>
            </a:r>
          </a:p>
          <a:p xmlns:a="http://schemas.openxmlformats.org/drawingml/2006/main">
            <a:r>
              <a:t>Normal assessment is displayed first. Identity requirements move proteins into Other without creating Unsafe evidence. All final categories match the released classifier.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filtering layer can contribute</a:t>
            </a:r>
          </a:p>
          <a:p xmlns:a="http://schemas.openxmlformats.org/drawingml/2006/main">
            <a:r>
              <a:t>The gray segment is held/unassigned evidence, not Other. The final profile check assigns Other. All layers evaluate every protein; final categories are independent of display order.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Removals at each filter</a:t>
            </a:r>
          </a:p>
          <a:p xmlns:a="http://schemas.openxmlformats.org/drawingml/2006/main">
            <a:r>
              <a:t>Sequential first removals depend on the displayed order; the independent-layer table reports overlaps.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IHC matching to measured RNA compartments</a:t>
            </a:r>
          </a:p>
          <a:p xmlns:a="http://schemas.openxmlformats.org/drawingml/2006/main">
            <a:r>
              <a:t>HPA colon https://www.proteinatlas.org/learn/dictionary/normal/colon ; bronchus https://www.proteinatlas.org/learn/dictionary/normal/bronchus . Parent-compartment credit is a declared anatomical interpretation, not proof that all rare cells were sampled.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adult/placental versus embryonic RNA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healthy RNA in TPM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normal corneal RNA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1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2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3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Complementary embryonic measurements</a:t>
            </a:r>
          </a:p>
          <a:p xmlns:a="http://schemas.openxmlformats.org/drawingml/2006/main">
            <a:r>
              <a:t>Tyser E-MTAB-9388 https://doi.org/10.1038/s41586-021-04158-y . Petropoulos E-MTAB-3929 https://www.ebi.ac.uk/gxa/sc/experiments/E-MTAB-3929/Results . Sources retain their own stage, cell support and donor counts.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Widely studied antigens: adult/placental RNA</a:t>
            </a:r>
          </a:p>
          <a:p xmlns:a="http://schemas.openxmlformats.org/drawingml/2006/main">
            <a:r>
              <a:t>MAGE-A1 and MAGE-A3 are comparators, not admission controls. Full-width figures highlight PRAME, NY-ESO-1 (CTAG1A/B), XAGE1A/B, MAGE-A4, CT83, SSX2/B and TBXT. Missing embryonic measurements are in a separate band.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Widely studied antigens: embryonic RNA</a:t>
            </a:r>
          </a:p>
          <a:p xmlns:a="http://schemas.openxmlformats.org/drawingml/2006/main">
            <a:r>
              <a:t>MAGE-A1 and MAGE-A3 are comparators, not admission controls. Full-width figures highlight PRAME, NY-ESO-1 (CTAG1A/B), XAGE1A/B, MAGE-A4, CT83, SSX2/B and TBXT. Missing embryonic measurements are in a separate band.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Assessment status is separate from category</a:t>
            </a:r>
          </a:p>
          <a:p xmlns:a="http://schemas.openxmlformats.org/drawingml/2006/main">
            <a:r>
              <a:t>A category can be assigned despite gaps in optional or irrelevant sources. Screened does not mean clinically safe or fully measured. MAGE-A3 has measured colon counterevidence. An independent developmental measurement cannot erase it.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Which sources have incomplete evidence</a:t>
            </a:r>
          </a:p>
          <a:p xmlns:a="http://schemas.openxmlformats.org/drawingml/2006/main">
            <a:r>
              <a:t>Source versions, complete missing tissue/cell contexts, member ENSG IDs, historical IDs, synonyms and tumor cohort coverage: https://pirl-unc.github.io/oncoref/audits/cta-source-walkthrough-20261028/coverage/ . Counts overlap and do not sum to a total.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Dog evidence and integration gaps</a:t>
            </a:r>
          </a:p>
          <a:p xmlns:a="http://schemas.openxmlformats.org/drawingml/2006/main">
            <a:r>
              <a:t>Nemec et al. (2019) https://doi.org/10.1111/vco.12475 ; Hindriks et al. (2025) https://doi.org/10.1016/j.vetimm.2025.110946 . Issues https://github.com/pirl-unc/oncoref/issues/574 and https://github.com/pirl-unc/oncoref/issues/585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Curated oncofetal sources</a:t>
            </a:r>
          </a:p>
          <a:p xmlns:a="http://schemas.openxmlformats.org/drawingml/2006/main">
            <a:r>
              <a:t>Shaw et al. (2024) https://doi.org/10.1038/s41467-024-47649-y ; TRIM71 liver study https://pmc.ncbi.nlm.nih.gov/articles/PMC11388079/ ; Cardoso-Moreira et al. (2019) https://pmc.ncbi.nlm.nih.gov/articles/PMC6658352/ . Newly identified sources are not in current selection counts.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Common API with native evidence underneath</a:t>
            </a:r>
          </a:p>
          <a:p xmlns:a="http://schemas.openxmlformats.org/drawingml/2006/main">
            <a:r>
              <a:t>Human, dog and mouse share schema and explicit unavailable states. Data are offline and checksum-verified. Frozen release reports remain unchanged.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source resolves to a concrete version</a:t>
            </a:r>
          </a:p>
          <a:p xmlns:a="http://schemas.openxmlformats.org/drawingml/2006/main">
            <a:r>
              <a:t>Data version API: https://pirl-unc.github.io/oncoref/data-versions/ . GTEx versions and pipelines: https://github.com/broadinstitute/gtex-pipeline/blob/master/rnaseq/README.md . HPA current RNA snapshot: https://github.com/pirl-unc/oncoref/releases/tag/reference-hpa-v25.1-20261028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oncoref.cta-selection.2026-10-31.1</a:t>
            </a:r>
          </a:p>
          <a:p xmlns:a="http://schemas.openxmlformats.org/drawingml/2006/main">
            <a:r>
              <a:t>Decision snapshot SHA256: 8486c036379b765a0bbab05abcb31841bdb74fce1927e90bee4389759ea58177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e80edd447040f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fc061139cc401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a5bebe5b8e4b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d4d41eaac343c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41023e7a114f3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54ea260c9d41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1C0551-D710-4E42-ADD5-7F502AB0FC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4B4ACAC-3D3D-4F4C-9757-A644A65EE4D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C61B5E5-AEC3-4966-BAFB-EAAF45ECA0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BA80F5-96D3-47BF-B904-518EE6D753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09600F-3E1B-4A25-8A53-E9F064ACCF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05087F1-8810-4D04-8131-3C35DCC8BF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F22F42-7539-4D14-ADA0-B2219B1145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445FA77-0E14-4B88-87AE-AA58CDE1E0A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6712BA-CD7B-42BE-AB19-252EA5BA16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CE9F60-9DF9-4711-853B-E06C2CC31A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b94c0efa6249b0" /><Relationship Type="http://schemas.openxmlformats.org/officeDocument/2006/relationships/slideLayout" Target="/ppt/slideLayouts/slideLayout1.xml" Id="Rd3a8a9958de14e8c" /><Relationship Type="http://schemas.openxmlformats.org/officeDocument/2006/relationships/slideLayout" Target="/ppt/slideLayouts/slideLayout2.xml" Id="Rbb9ea1dc3472411b" /><Relationship Type="http://schemas.openxmlformats.org/officeDocument/2006/relationships/slideLayout" Target="/ppt/slideLayouts/slideLayout3.xml" Id="R9f71908a67994dee" /><Relationship Type="http://schemas.openxmlformats.org/officeDocument/2006/relationships/slideLayout" Target="/ppt/slideLayouts/slideLayout4.xml" Id="Rbe4a356b330c487a" /><Relationship Type="http://schemas.openxmlformats.org/officeDocument/2006/relationships/slideLayout" Target="/ppt/slideLayouts/slideLayout5.xml" Id="R5813d5e578b04e86" /><Relationship Type="http://schemas.openxmlformats.org/officeDocument/2006/relationships/slideLayout" Target="/ppt/slideLayouts/slideLayout6.xml" Id="R6b4b86c5d66347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a8a9958de14e8c"/>
    <p:sldLayoutId xmlns:r="http://schemas.openxmlformats.org/officeDocument/2006/relationships" id="2147483650" r:id="Rbb9ea1dc3472411b"/>
    <p:sldLayoutId xmlns:r="http://schemas.openxmlformats.org/officeDocument/2006/relationships" id="2147483651" r:id="R9f71908a67994dee"/>
    <p:sldLayoutId xmlns:r="http://schemas.openxmlformats.org/officeDocument/2006/relationships" id="2147483652" r:id="Rbe4a356b330c487a"/>
    <p:sldLayoutId xmlns:r="http://schemas.openxmlformats.org/officeDocument/2006/relationships" id="2147483653" r:id="R5813d5e578b04e86"/>
    <p:sldLayoutId xmlns:r="http://schemas.openxmlformats.org/officeDocument/2006/relationships" id="2147483654" r:id="R6b4b86c5d66347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e3689aa59b4ced" /><Relationship Type="http://schemas.openxmlformats.org/officeDocument/2006/relationships/notesSlide" Target="/ppt/notesSlides/notesSlide1.xml" Id="Re64b4463eb4746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d344dd02b34e91" /><Relationship Type="http://schemas.openxmlformats.org/officeDocument/2006/relationships/notesSlide" Target="/ppt/notesSlides/notesSlide2.xml" Id="R34a7ff7bb67647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cd0db433964f21" /><Relationship Type="http://schemas.openxmlformats.org/officeDocument/2006/relationships/hyperlink" Target="https://v23.proteinatlas.org/about/download" TargetMode="External" Id="Rdd8db7224b8c4e1d" /><Relationship Type="http://schemas.openxmlformats.org/officeDocument/2006/relationships/hyperlink" Target="https://v23.proteinatlas.org/about/download" TargetMode="External" Id="R184ef59638af4fe5" /><Relationship Type="http://schemas.openxmlformats.org/officeDocument/2006/relationships/notesSlide" Target="/ppt/notesSlides/notesSlide3.xml" Id="Ra1cc9ca723e844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b7c76e2fa74d7a" /><Relationship Type="http://schemas.openxmlformats.org/officeDocument/2006/relationships/hyperlink" Target="https://gtexportal.org/home/downloads/adult-gtex" TargetMode="External" Id="R8a4b1701fcfd40e1" /><Relationship Type="http://schemas.openxmlformats.org/officeDocument/2006/relationships/hyperlink" Target="https://dice-database.org/" TargetMode="External" Id="R279a91629ec847b4" /><Relationship Type="http://schemas.openxmlformats.org/officeDocument/2006/relationships/notesSlide" Target="/ppt/notesSlides/notesSlide4.xml" Id="Rceb8125b333d41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c93367ea0e4ea0" /><Relationship Type="http://schemas.openxmlformats.org/officeDocument/2006/relationships/notesSlide" Target="/ppt/notesSlides/notesSlide5.xml" Id="R0fd42bc2c11040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b5e24d60794255" /><Relationship Type="http://schemas.openxmlformats.org/officeDocument/2006/relationships/hyperlink" Target="https://doi.org/10.18632/oncotarget.21715" TargetMode="External" Id="R05689f36ee374ab1" /><Relationship Type="http://schemas.openxmlformats.org/officeDocument/2006/relationships/hyperlink" Target="https://doi.org/10.1038/ncomms10499" TargetMode="External" Id="R69f5dc902c45409f" /><Relationship Type="http://schemas.openxmlformats.org/officeDocument/2006/relationships/hyperlink" Target="https://doi.org/10.1002/cam4.2223" TargetMode="External" Id="R795705b3772e49a2" /><Relationship Type="http://schemas.openxmlformats.org/officeDocument/2006/relationships/hyperlink" Target="https://doi.org/10.1038/s41467-021-22695-y" TargetMode="External" Id="R747d4c4544ca4d89" /><Relationship Type="http://schemas.openxmlformats.org/officeDocument/2006/relationships/hyperlink" Target="https://doi.org/10.1038/s41388-018-0357-2" TargetMode="External" Id="Re23a3032c6e145d8" /><Relationship Type="http://schemas.openxmlformats.org/officeDocument/2006/relationships/hyperlink" Target="https://doi.org/10.1002/1878-0261.12900" TargetMode="External" Id="Rcb9e25cef5a94823" /><Relationship Type="http://schemas.openxmlformats.org/officeDocument/2006/relationships/hyperlink" Target="https://doi.org/10.1371/journal.pgen.1011734" TargetMode="External" Id="R5b1d3b1b18854d72" /><Relationship Type="http://schemas.openxmlformats.org/officeDocument/2006/relationships/hyperlink" Target="https://doi.org/10.1136/jitc-2023-007935" TargetMode="External" Id="Rad826fa9edd94ba2" /><Relationship Type="http://schemas.openxmlformats.org/officeDocument/2006/relationships/hyperlink" Target="https://doi.org/10.1371/journal.pone.0144155" TargetMode="External" Id="R11b97ce535d843ff" /><Relationship Type="http://schemas.openxmlformats.org/officeDocument/2006/relationships/hyperlink" Target="https://doi.org/10.1186/s12967-024-04918-0" TargetMode="External" Id="Re51996f81c4949a8" /><Relationship Type="http://schemas.openxmlformats.org/officeDocument/2006/relationships/hyperlink" Target="https://doi.org/10.4161/cbt.12.3.16260" TargetMode="External" Id="R1bde519c50144d2b" /><Relationship Type="http://schemas.openxmlformats.org/officeDocument/2006/relationships/hyperlink" Target="https://doi.org/10.1158/1078-0432.CCR-06-2340" TargetMode="External" Id="R6bdc9962df9b4b5b" /><Relationship Type="http://schemas.openxmlformats.org/officeDocument/2006/relationships/notesSlide" Target="/ppt/notesSlides/notesSlide6.xml" Id="Rd91b14455ed148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69073b9188401a" /><Relationship Type="http://schemas.openxmlformats.org/officeDocument/2006/relationships/hyperlink" Target="https://doi.org/10.4161/cbt.12.3.16260" TargetMode="External" Id="R78030b3c6a264d65" /><Relationship Type="http://schemas.openxmlformats.org/officeDocument/2006/relationships/hyperlink" Target="https://doi.org/10.1371/journal.pone.0144155" TargetMode="External" Id="Ra33f455538444018" /><Relationship Type="http://schemas.openxmlformats.org/officeDocument/2006/relationships/hyperlink" Target="https://doi.org/10.1158/1078-0432.CCR-06-2340" TargetMode="External" Id="R35c5f223c8934b32" /><Relationship Type="http://schemas.openxmlformats.org/officeDocument/2006/relationships/notesSlide" Target="/ppt/notesSlides/notesSlide7.xml" Id="R2d1b73e4bdb645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ee9058f5f94cc5" /><Relationship Type="http://schemas.openxmlformats.org/officeDocument/2006/relationships/image" Target="/ppt/media/image.png" Id="R7244c3a6199a4ca5" /><Relationship Type="http://schemas.openxmlformats.org/officeDocument/2006/relationships/notesSlide" Target="/ppt/notesSlides/notesSlide8.xml" Id="Raff63cae09a545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5774fbd3ec4811" /><Relationship Type="http://schemas.openxmlformats.org/officeDocument/2006/relationships/notesSlide" Target="/ppt/notesSlides/notesSlide9.xml" Id="R8abe3ecf61f249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865d584f9044c2" /><Relationship Type="http://schemas.openxmlformats.org/officeDocument/2006/relationships/hyperlink" Target="https://v23.proteinatlas.org/about/download" TargetMode="External" Id="R050e106d8108447d" /><Relationship Type="http://schemas.openxmlformats.org/officeDocument/2006/relationships/hyperlink" Target="https://gtexportal.org/home/downloads/adult-gtex" TargetMode="External" Id="R6d065951e5884ee8" /><Relationship Type="http://schemas.openxmlformats.org/officeDocument/2006/relationships/hyperlink" Target="https://v23.proteinatlas.org/about/download" TargetMode="External" Id="Ra8353954fb544111" /><Relationship Type="http://schemas.openxmlformats.org/officeDocument/2006/relationships/hyperlink" Target="https://v23.proteinatlas.org/about/download" TargetMode="External" Id="R14ded2569c724ae3" /><Relationship Type="http://schemas.openxmlformats.org/officeDocument/2006/relationships/hyperlink" Target="https://dice-database.org/" TargetMode="External" Id="Ra67d883a69ed4e7f" /><Relationship Type="http://schemas.openxmlformats.org/officeDocument/2006/relationships/hyperlink" Target="https://www.ncbi.nlm.nih.gov/geo/query/acc.cgi?acc=GSE155683" TargetMode="External" Id="R801856aea889467b" /><Relationship Type="http://schemas.openxmlformats.org/officeDocument/2006/relationships/hyperlink" Target="https://v23.proteinatlas.org/about/download" TargetMode="External" Id="R0fdb746852244d5f" /><Relationship Type="http://schemas.openxmlformats.org/officeDocument/2006/relationships/hyperlink" Target="https://dice-database.org/" TargetMode="External" Id="R6f983f6fcfe148b7" /><Relationship Type="http://schemas.openxmlformats.org/officeDocument/2006/relationships/notesSlide" Target="/ppt/notesSlides/notesSlide10.xml" Id="Rf03110615ad542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6df3f51db2434c" /><Relationship Type="http://schemas.openxmlformats.org/officeDocument/2006/relationships/notesSlide" Target="/ppt/notesSlides/notesSlide11.xml" Id="R69ce1381a33d410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bb756c16db42f8" /><Relationship Type="http://schemas.openxmlformats.org/officeDocument/2006/relationships/notesSlide" Target="/ppt/notesSlides/notesSlide12.xml" Id="Rce7a5dcbbc2c4d3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bae6232c2b4379" /><Relationship Type="http://schemas.openxmlformats.org/officeDocument/2006/relationships/hyperlink" Target="https://pirl-unc.github.io/oncoref/audits/cta-tcr-trials-20261029/" TargetMode="External" Id="R3c27b95780c243e0" /><Relationship Type="http://schemas.openxmlformats.org/officeDocument/2006/relationships/notesSlide" Target="/ppt/notesSlides/notesSlide13.xml" Id="R174cbdd721664bc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4799702db74778" /><Relationship Type="http://schemas.openxmlformats.org/officeDocument/2006/relationships/notesSlide" Target="/ppt/notesSlides/notesSlide14.xml" Id="Rd71e0be9f73241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c6b908749b418e" /><Relationship Type="http://schemas.openxmlformats.org/officeDocument/2006/relationships/notesSlide" Target="/ppt/notesSlides/notesSlide15.xml" Id="R354a1a642e7d47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b701a298d0486b" /><Relationship Type="http://schemas.openxmlformats.org/officeDocument/2006/relationships/notesSlide" Target="/ppt/notesSlides/notesSlide16.xml" Id="R34e7a85fdb134d2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2f7723eb094c03" /><Relationship Type="http://schemas.openxmlformats.org/officeDocument/2006/relationships/notesSlide" Target="/ppt/notesSlides/notesSlide17.xml" Id="R86a82f0eadfe42e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5a8640f18a4e91" /><Relationship Type="http://schemas.openxmlformats.org/officeDocument/2006/relationships/notesSlide" Target="/ppt/notesSlides/notesSlide18.xml" Id="Rfb1ccd759e7942b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5896863c184d13" /><Relationship Type="http://schemas.openxmlformats.org/officeDocument/2006/relationships/image" Target="/ppt/media/image2.png" Id="R90363420c50f4b69" /><Relationship Type="http://schemas.openxmlformats.org/officeDocument/2006/relationships/notesSlide" Target="/ppt/notesSlides/notesSlide19.xml" Id="R1f0fd46ed734495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79b202d79c469b" /><Relationship Type="http://schemas.openxmlformats.org/officeDocument/2006/relationships/chart" Target="/ppt/slides/charts/chart1.xml" Id="Re133606b2bdb4aaf" /><Relationship Type="http://schemas.openxmlformats.org/officeDocument/2006/relationships/notesSlide" Target="/ppt/notesSlides/notesSlide20.xml" Id="R1f0ea8d3be3242e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cc4388a62b4d97" /><Relationship Type="http://schemas.openxmlformats.org/officeDocument/2006/relationships/hyperlink" Target="https://dice-database.org/" TargetMode="External" Id="R8457ef842cba42ed" /><Relationship Type="http://schemas.openxmlformats.org/officeDocument/2006/relationships/notesSlide" Target="/ppt/notesSlides/notesSlide21.xml" Id="R8a2f2c2a90e64d1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42ff8846a14536" /><Relationship Type="http://schemas.openxmlformats.org/officeDocument/2006/relationships/notesSlide" Target="/ppt/notesSlides/notesSlide22.xml" Id="Rbae27707846746e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2a6fddb175414b" /><Relationship Type="http://schemas.openxmlformats.org/officeDocument/2006/relationships/image" Target="/ppt/media/image3.png" Id="R21d5293c5121404b" /><Relationship Type="http://schemas.openxmlformats.org/officeDocument/2006/relationships/notesSlide" Target="/ppt/notesSlides/notesSlide23.xml" Id="Rf820c9088258405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b6dafcf201494f" /><Relationship Type="http://schemas.openxmlformats.org/officeDocument/2006/relationships/image" Target="/ppt/media/image4.png" Id="R910315eea1684056" /><Relationship Type="http://schemas.openxmlformats.org/officeDocument/2006/relationships/notesSlide" Target="/ppt/notesSlides/notesSlide24.xml" Id="Rfb21bad209f449c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49dd41aa35480f" /><Relationship Type="http://schemas.openxmlformats.org/officeDocument/2006/relationships/image" Target="/ppt/media/image5.png" Id="R8ff0be4f12c9495f" /><Relationship Type="http://schemas.openxmlformats.org/officeDocument/2006/relationships/notesSlide" Target="/ppt/notesSlides/notesSlide25.xml" Id="R0ce49f959d704b7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1f10f0ce1846b7" /><Relationship Type="http://schemas.openxmlformats.org/officeDocument/2006/relationships/image" Target="/ppt/media/image6.png" Id="Red3644eb72a64507" /><Relationship Type="http://schemas.openxmlformats.org/officeDocument/2006/relationships/notesSlide" Target="/ppt/notesSlides/notesSlide26.xml" Id="Re41bf3b819484d0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9f20c6752c4794" /><Relationship Type="http://schemas.openxmlformats.org/officeDocument/2006/relationships/image" Target="/ppt/media/image7.png" Id="R9b9d652b81e641de" /><Relationship Type="http://schemas.openxmlformats.org/officeDocument/2006/relationships/notesSlide" Target="/ppt/notesSlides/notesSlide27.xml" Id="R528c3e2577b8411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10cc88cf2746ec" /><Relationship Type="http://schemas.openxmlformats.org/officeDocument/2006/relationships/image" Target="/ppt/media/image8.png" Id="R3340f0720bcb444e" /><Relationship Type="http://schemas.openxmlformats.org/officeDocument/2006/relationships/notesSlide" Target="/ppt/notesSlides/notesSlide28.xml" Id="R0d6d30923665433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aef444cddc46f4" /><Relationship Type="http://schemas.openxmlformats.org/officeDocument/2006/relationships/hyperlink" Target="https://doi.org/10.1038/s41586-021-04158-y" TargetMode="External" Id="R18682ff6ba964c61" /><Relationship Type="http://schemas.openxmlformats.org/officeDocument/2006/relationships/hyperlink" Target="https://www.ebi.ac.uk/gxa/sc/experiments/E-MTAB-3929/Results" TargetMode="External" Id="R41d68d1756684e3a" /><Relationship Type="http://schemas.openxmlformats.org/officeDocument/2006/relationships/notesSlide" Target="/ppt/notesSlides/notesSlide29.xml" Id="R9daf1f53173143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52532ada644128" /><Relationship Type="http://schemas.openxmlformats.org/officeDocument/2006/relationships/image" Target="/ppt/media/image9.png" Id="R5010d6652286485f" /><Relationship Type="http://schemas.openxmlformats.org/officeDocument/2006/relationships/notesSlide" Target="/ppt/notesSlides/notesSlide30.xml" Id="R19b21e14da0b45e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00576e67b74344" /><Relationship Type="http://schemas.openxmlformats.org/officeDocument/2006/relationships/image" Target="/ppt/media/image10.png" Id="Re575c1aa47ab40cb" /><Relationship Type="http://schemas.openxmlformats.org/officeDocument/2006/relationships/notesSlide" Target="/ppt/notesSlides/notesSlide31.xml" Id="Rb728cb24001a47f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77561b0f054197" /><Relationship Type="http://schemas.openxmlformats.org/officeDocument/2006/relationships/notesSlide" Target="/ppt/notesSlides/notesSlide32.xml" Id="R4aac13b3795943b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7343527e8943bc" /><Relationship Type="http://schemas.openxmlformats.org/officeDocument/2006/relationships/hyperlink" Target="https://v23.proteinatlas.org/about/download" TargetMode="External" Id="Rfa73e922df5d4037" /><Relationship Type="http://schemas.openxmlformats.org/officeDocument/2006/relationships/hyperlink" Target="https://v23.proteinatlas.org/about/download" TargetMode="External" Id="R96b8a01cce4a4f52" /><Relationship Type="http://schemas.openxmlformats.org/officeDocument/2006/relationships/hyperlink" Target="https://v23.proteinatlas.org/about/download" TargetMode="External" Id="R90767591f7dc44b7" /><Relationship Type="http://schemas.openxmlformats.org/officeDocument/2006/relationships/hyperlink" Target="https://v23.proteinatlas.org/about/download" TargetMode="External" Id="R7a3f622becd54f4b" /><Relationship Type="http://schemas.openxmlformats.org/officeDocument/2006/relationships/hyperlink" Target="https://gtexportal.org/home/downloads/adult-gtex" TargetMode="External" Id="R6247d63156884b91" /><Relationship Type="http://schemas.openxmlformats.org/officeDocument/2006/relationships/hyperlink" Target="https://v23.proteinatlas.org/about/download" TargetMode="External" Id="R7c97ee7746d444b1" /><Relationship Type="http://schemas.openxmlformats.org/officeDocument/2006/relationships/hyperlink" Target="https://dice-database.org/" TargetMode="External" Id="R3d4f568c1cb640ae" /><Relationship Type="http://schemas.openxmlformats.org/officeDocument/2006/relationships/notesSlide" Target="/ppt/notesSlides/notesSlide33.xml" Id="Re3d8a0c9cc8e4ed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a672afe05f4c97" /><Relationship Type="http://schemas.openxmlformats.org/officeDocument/2006/relationships/notesSlide" Target="/ppt/notesSlides/notesSlide34.xml" Id="R4af50b425a09414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4076781e1a430b" /><Relationship Type="http://schemas.openxmlformats.org/officeDocument/2006/relationships/hyperlink" Target="https://doi.org/10.1038/s41467-024-47649-y" TargetMode="External" Id="R41c1842cc8f64e94" /><Relationship Type="http://schemas.openxmlformats.org/officeDocument/2006/relationships/hyperlink" Target="https://pmc.ncbi.nlm.nih.gov/articles/PMC11388079/" TargetMode="External" Id="Re37da336f17648e3" /><Relationship Type="http://schemas.openxmlformats.org/officeDocument/2006/relationships/hyperlink" Target="https://pmc.ncbi.nlm.nih.gov/articles/PMC6658352/" TargetMode="External" Id="Rb6aa6229387e4a47" /><Relationship Type="http://schemas.openxmlformats.org/officeDocument/2006/relationships/notesSlide" Target="/ppt/notesSlides/notesSlide35.xml" Id="R4fc407d392b54ee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1bbec3a86f461a" /><Relationship Type="http://schemas.openxmlformats.org/officeDocument/2006/relationships/notesSlide" Target="/ppt/notesSlides/notesSlide36.xml" Id="R7850e1be9869456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6fc57557284a6d" /><Relationship Type="http://schemas.openxmlformats.org/officeDocument/2006/relationships/hyperlink" Target="https://gtexportal.org/home/downloads/adult-gtex" TargetMode="External" Id="Rec9c3bfe981846f2" /><Relationship Type="http://schemas.openxmlformats.org/officeDocument/2006/relationships/hyperlink" Target="https://www.proteinatlas.org/about/releases" TargetMode="External" Id="Raefd4def9e884277" /><Relationship Type="http://schemas.openxmlformats.org/officeDocument/2006/relationships/hyperlink" Target="https://gtexportal.org/home/downloads/adult-gtex" TargetMode="External" Id="R98191e3dc5d24e96" /><Relationship Type="http://schemas.openxmlformats.org/officeDocument/2006/relationships/hyperlink" Target="https://v23.proteinatlas.org/about/download" TargetMode="External" Id="Rd1235d23fe2348a1" /><Relationship Type="http://schemas.openxmlformats.org/officeDocument/2006/relationships/notesSlide" Target="/ppt/notesSlides/notesSlide37.xml" Id="R6d93cdb81b22493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Eligible so far</c:v>
          </c:tx>
          <c:spPr>
            <a:solidFill xmlns:a="http://schemas.openxmlformats.org/drawingml/2006/main">
              <a:srgbClr val="087E8B"/>
            </a:solidFill>
          </c:spPr>
          <c:invertIfNegative val="0"/>
          <c:cat>
            <c:strRef>
              <c:f>'Chart Data'!$A$2:$A$17</c:f>
              <c:strCache>
                <c:ptCount val="16"/>
                <c:pt idx="0">
                  <c:v>Final categories</c:v>
                </c:pt>
                <c:pt idx="1">
                  <c:v>External IHC</c:v>
                </c:pt>
                <c:pt idx="2">
                  <c:v>Clinical safety</c:v>
                </c:pt>
                <c:pt idx="3">
                  <c:v>Normal-cell knowledge</c:v>
                </c:pt>
                <c:pt idx="4">
                  <c:v>Curated protein</c:v>
                </c:pt>
                <c:pt idx="5">
                  <c:v>Cornea</c:v>
                </c:pt>
                <c:pt idx="6">
                  <c:v>DICE</c:v>
                </c:pt>
                <c:pt idx="7">
                  <c:v>Monaco</c:v>
                </c:pt>
                <c:pt idx="8">
                  <c:v>HPA immune</c:v>
                </c:pt>
                <c:pt idx="9">
                  <c:v>Tissue clusters</c:v>
                </c:pt>
                <c:pt idx="10">
                  <c:v>Bulk RNA</c:v>
                </c:pt>
                <c:pt idx="11">
                  <c:v>Concentration</c:v>
                </c:pt>
                <c:pt idx="12">
                  <c:v>Coverage</c:v>
                </c:pt>
                <c:pt idx="13">
                  <c:v>HPA protein</c:v>
                </c:pt>
                <c:pt idx="14">
                  <c:v>Cancer expression</c:v>
                </c:pt>
                <c:pt idx="15">
                  <c:v>Reproductive evidence</c:v>
                </c:pt>
              </c:strCache>
            </c:strRef>
          </c:cat>
          <c:val>
            <c:numRef>
              <c:f>'Chart Data'!$B$2:$B$17</c:f>
              <c:numCache>
                <c:formatCode>General</c:formatCode>
                <c:ptCount val="16"/>
                <c:pt idx="0">
                  <c:v>701</c:v>
                </c:pt>
                <c:pt idx="1">
                  <c:v>701</c:v>
                </c:pt>
                <c:pt idx="2">
                  <c:v>701</c:v>
                </c:pt>
                <c:pt idx="3">
                  <c:v>702</c:v>
                </c:pt>
                <c:pt idx="4">
                  <c:v>702</c:v>
                </c:pt>
                <c:pt idx="5">
                  <c:v>705</c:v>
                </c:pt>
                <c:pt idx="6">
                  <c:v>708</c:v>
                </c:pt>
                <c:pt idx="7">
                  <c:v>727</c:v>
                </c:pt>
                <c:pt idx="8">
                  <c:v>734</c:v>
                </c:pt>
                <c:pt idx="9">
                  <c:v>746</c:v>
                </c:pt>
                <c:pt idx="10">
                  <c:v>984</c:v>
                </c:pt>
                <c:pt idx="11">
                  <c:v>4429</c:v>
                </c:pt>
                <c:pt idx="12">
                  <c:v>5426</c:v>
                </c:pt>
                <c:pt idx="13">
                  <c:v>5638</c:v>
                </c:pt>
                <c:pt idx="14">
                  <c:v>17682</c:v>
                </c:pt>
                <c:pt idx="15">
                  <c:v>17691</c:v>
                </c:pt>
              </c:numCache>
            </c:numRef>
          </c:val>
        </c:ser>
        <c:ser>
          <c:idx val="1"/>
          <c:order val="1"/>
          <c:tx>
            <c:v>Unsafe</c:v>
          </c:tx>
          <c:spPr>
            <a:solidFill xmlns:a="http://schemas.openxmlformats.org/drawingml/2006/main">
              <a:srgbClr val="AC493B"/>
            </a:solidFill>
          </c:spPr>
          <c:invertIfNegative val="0"/>
          <c:cat>
            <c:strRef>
              <c:f>'Chart Data'!$C$2:$C$17</c:f>
              <c:strCache>
                <c:ptCount val="16"/>
                <c:pt idx="0">
                  <c:v>Final categories</c:v>
                </c:pt>
                <c:pt idx="1">
                  <c:v>External IHC</c:v>
                </c:pt>
                <c:pt idx="2">
                  <c:v>Clinical safety</c:v>
                </c:pt>
                <c:pt idx="3">
                  <c:v>Normal-cell knowledge</c:v>
                </c:pt>
                <c:pt idx="4">
                  <c:v>Curated protein</c:v>
                </c:pt>
                <c:pt idx="5">
                  <c:v>Cornea</c:v>
                </c:pt>
                <c:pt idx="6">
                  <c:v>DICE</c:v>
                </c:pt>
                <c:pt idx="7">
                  <c:v>Monaco</c:v>
                </c:pt>
                <c:pt idx="8">
                  <c:v>HPA immune</c:v>
                </c:pt>
                <c:pt idx="9">
                  <c:v>Tissue clusters</c:v>
                </c:pt>
                <c:pt idx="10">
                  <c:v>Bulk RNA</c:v>
                </c:pt>
                <c:pt idx="11">
                  <c:v>Concentration</c:v>
                </c:pt>
                <c:pt idx="12">
                  <c:v>Coverage</c:v>
                </c:pt>
                <c:pt idx="13">
                  <c:v>HPA protein</c:v>
                </c:pt>
                <c:pt idx="14">
                  <c:v>Cancer expression</c:v>
                </c:pt>
                <c:pt idx="15">
                  <c:v>Reproductive evidence</c:v>
                </c:pt>
              </c:strCache>
            </c:strRef>
          </c:cat>
          <c:val>
            <c:numRef>
              <c:f>'Chart Data'!$D$2:$D$17</c:f>
              <c:numCache>
                <c:formatCode>General</c:formatCode>
                <c:ptCount val="16"/>
                <c:pt idx="0">
                  <c:v>18062</c:v>
                </c:pt>
                <c:pt idx="1">
                  <c:v>18062</c:v>
                </c:pt>
                <c:pt idx="2">
                  <c:v>18062</c:v>
                </c:pt>
                <c:pt idx="3">
                  <c:v>18061</c:v>
                </c:pt>
                <c:pt idx="4">
                  <c:v>18030</c:v>
                </c:pt>
                <c:pt idx="5">
                  <c:v>18028</c:v>
                </c:pt>
                <c:pt idx="6">
                  <c:v>18016</c:v>
                </c:pt>
                <c:pt idx="7">
                  <c:v>17961</c:v>
                </c:pt>
                <c:pt idx="8">
                  <c:v>17944</c:v>
                </c:pt>
                <c:pt idx="9">
                  <c:v>17914</c:v>
                </c:pt>
                <c:pt idx="10">
                  <c:v>17500</c:v>
                </c:pt>
                <c:pt idx="11">
                  <c:v>10094</c:v>
                </c:pt>
                <c:pt idx="12">
                  <c:v>10094</c:v>
                </c:pt>
                <c:pt idx="13">
                  <c:v>10094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ser>
          <c:idx val="2"/>
          <c:order val="2"/>
          <c:tx>
            <c:v>Other</c:v>
          </c:tx>
          <c:spPr>
            <a:solidFill xmlns:a="http://schemas.openxmlformats.org/drawingml/2006/main">
              <a:srgbClr val="A28C68"/>
            </a:solidFill>
          </c:spPr>
          <c:invertIfNegative val="0"/>
          <c:cat>
            <c:strRef>
              <c:f>'Chart Data'!$E$2:$E$17</c:f>
              <c:strCache>
                <c:ptCount val="16"/>
                <c:pt idx="0">
                  <c:v>Final categories</c:v>
                </c:pt>
                <c:pt idx="1">
                  <c:v>External IHC</c:v>
                </c:pt>
                <c:pt idx="2">
                  <c:v>Clinical safety</c:v>
                </c:pt>
                <c:pt idx="3">
                  <c:v>Normal-cell knowledge</c:v>
                </c:pt>
                <c:pt idx="4">
                  <c:v>Curated protein</c:v>
                </c:pt>
                <c:pt idx="5">
                  <c:v>Cornea</c:v>
                </c:pt>
                <c:pt idx="6">
                  <c:v>DICE</c:v>
                </c:pt>
                <c:pt idx="7">
                  <c:v>Monaco</c:v>
                </c:pt>
                <c:pt idx="8">
                  <c:v>HPA immune</c:v>
                </c:pt>
                <c:pt idx="9">
                  <c:v>Tissue clusters</c:v>
                </c:pt>
                <c:pt idx="10">
                  <c:v>Bulk RNA</c:v>
                </c:pt>
                <c:pt idx="11">
                  <c:v>Concentration</c:v>
                </c:pt>
                <c:pt idx="12">
                  <c:v>Coverage</c:v>
                </c:pt>
                <c:pt idx="13">
                  <c:v>HPA protein</c:v>
                </c:pt>
                <c:pt idx="14">
                  <c:v>Cancer expression</c:v>
                </c:pt>
                <c:pt idx="15">
                  <c:v>Reproductive evidence</c:v>
                </c:pt>
              </c:strCache>
            </c:strRef>
          </c:cat>
          <c:val>
            <c:numRef>
              <c:f>'Chart Data'!$F$2:$F$17</c:f>
              <c:numCache>
                <c:formatCode>General</c:formatCode>
                <c:ptCount val="16"/>
                <c:pt idx="0">
                  <c:v>453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ser>
          <c:idx val="3"/>
          <c:order val="3"/>
          <c:tx>
            <c:v>Unassigned</c:v>
          </c:tx>
          <c:spPr>
            <a:solidFill xmlns:a="http://schemas.openxmlformats.org/drawingml/2006/main">
              <a:srgbClr val="B9C3CD"/>
            </a:solidFill>
          </c:spPr>
          <c:invertIfNegative val="0"/>
          <c:cat>
            <c:strRef>
              <c:f>'Chart Data'!$G$2:$G$17</c:f>
              <c:strCache>
                <c:ptCount val="16"/>
                <c:pt idx="0">
                  <c:v>Final categories</c:v>
                </c:pt>
                <c:pt idx="1">
                  <c:v>External IHC</c:v>
                </c:pt>
                <c:pt idx="2">
                  <c:v>Clinical safety</c:v>
                </c:pt>
                <c:pt idx="3">
                  <c:v>Normal-cell knowledge</c:v>
                </c:pt>
                <c:pt idx="4">
                  <c:v>Curated protein</c:v>
                </c:pt>
                <c:pt idx="5">
                  <c:v>Cornea</c:v>
                </c:pt>
                <c:pt idx="6">
                  <c:v>DICE</c:v>
                </c:pt>
                <c:pt idx="7">
                  <c:v>Monaco</c:v>
                </c:pt>
                <c:pt idx="8">
                  <c:v>HPA immune</c:v>
                </c:pt>
                <c:pt idx="9">
                  <c:v>Tissue clusters</c:v>
                </c:pt>
                <c:pt idx="10">
                  <c:v>Bulk RNA</c:v>
                </c:pt>
                <c:pt idx="11">
                  <c:v>Concentration</c:v>
                </c:pt>
                <c:pt idx="12">
                  <c:v>Coverage</c:v>
                </c:pt>
                <c:pt idx="13">
                  <c:v>HPA protein</c:v>
                </c:pt>
                <c:pt idx="14">
                  <c:v>Cancer expression</c:v>
                </c:pt>
                <c:pt idx="15">
                  <c:v>Reproductive evidence</c:v>
                </c:pt>
              </c:strCache>
            </c:strRef>
          </c:cat>
          <c:val>
            <c:numRef>
              <c:f>'Chart Data'!$H$2:$H$17</c:f>
              <c:numCache>
                <c:formatCode>General</c:formatCode>
                <c:ptCount val="16"/>
                <c:pt idx="0">
                  <c:v>647</c:v>
                </c:pt>
                <c:pt idx="1">
                  <c:v>1100</c:v>
                </c:pt>
                <c:pt idx="2">
                  <c:v>1100</c:v>
                </c:pt>
                <c:pt idx="3">
                  <c:v>1100</c:v>
                </c:pt>
                <c:pt idx="4">
                  <c:v>1131</c:v>
                </c:pt>
                <c:pt idx="5">
                  <c:v>1130</c:v>
                </c:pt>
                <c:pt idx="6">
                  <c:v>1139</c:v>
                </c:pt>
                <c:pt idx="7">
                  <c:v>1175</c:v>
                </c:pt>
                <c:pt idx="8">
                  <c:v>1185</c:v>
                </c:pt>
                <c:pt idx="9">
                  <c:v>1203</c:v>
                </c:pt>
                <c:pt idx="10">
                  <c:v>1379</c:v>
                </c:pt>
                <c:pt idx="11">
                  <c:v>5340</c:v>
                </c:pt>
                <c:pt idx="12">
                  <c:v>4343</c:v>
                </c:pt>
                <c:pt idx="13">
                  <c:v>4131</c:v>
                </c:pt>
                <c:pt idx="14">
                  <c:v>2181</c:v>
                </c:pt>
                <c:pt idx="15">
                  <c:v>2172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173B55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in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73B55"/>
              </a:solidFill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7295D-4578-435F-B516-2B249975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SELECTION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02A1B9-49EA-452A-954C-91C91421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Human and dog CTA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A8A45-41FA-4B8C-8E11-B6F21FDC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82C7E-050E-488D-ABBA-E37CFD301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378D0-E84B-43D5-8596-DCD49A3A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701 human CTA proteins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D1FB9-8144-4BD6-9556-5E646A34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747 loci   /   18,062 Unsafe   /   453 Other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A4D7E-59B6-4D81-8D59-3091D714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647 unassigned; dog selection remains unassessed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E3D52-943D-4AE7-8370-B2E66F4F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Sources, expression profiles, single-cutoff filtering and measured tissue evidence.</a:t>
            </a:r>
          </a:p>
        </p:txBody>
      </p:sp>
    </p:spTree>
    <p:extLst>
      <p:ext uri="{BB962C8B-B14F-4D97-AF65-F5344CB8AC3E}">
        <p14:creationId xmlns:p14="http://schemas.microsoft.com/office/powerpoint/2010/main" val="5185279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610DF-D19F-4B91-A295-B68857CF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INDEPENDENT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84A8C-7908-4CE7-BA92-088DEAA4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Safety, cancer and Reproductive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A7E53E-1BCF-4B98-8B67-776A814C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A0E14-35EF-481B-964A-B9C3A775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D2662-1B17-4BD0-88CE-D383B2C25749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4305300"/>
                <a:gridCol w="38100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Assessment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Question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rule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Safety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Concerning normal expression?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Absolute RNA / IHC and clinical rules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expression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Expressed in a measured cancer?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One sample &gt;0 TPM/pTPM or reviewed tumor protein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Expression in a qualifying branch?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Bulk/cell RNA ≥5, reliable reproductive protein, or embryonic RNA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Are required panels measured?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GTEx core contexts and existing HPA panels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E2B7C-1A86-41F0-B9AF-543CA617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Only safety establishes Unsafe. Missing core data remain unassigned. RNA is not a direct protein measurement.</a:t>
            </a:r>
          </a:p>
        </p:txBody>
      </p:sp>
    </p:spTree>
    <p:extLst>
      <p:ext uri="{BB962C8B-B14F-4D97-AF65-F5344CB8AC3E}">
        <p14:creationId xmlns:p14="http://schemas.microsoft.com/office/powerpoint/2010/main" val="625396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D90FC-36D3-489D-901A-5F802CA3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HPA PROFILE IDENTITY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84AB7-DBB3-4450-AECE-07EB63AD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Diffuse expression is an identity question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97791E-E36E-485C-8AF4-6F8939B7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2E400-AB76-4470-BB6A-61B980E9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DF0C2-336D-4ACD-9F82-B4A63C58E029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781925"/>
              </a:tblGrid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Term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dd8db7224b8c4e1d"/>
                        </a:rPr>
                        <a:t>HPA v23</a:t>
                      </a:r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normal-tissue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Highest Reproductive nTPM in </a:t>
                      </a:r>
                      <a:r>
                        <a:rPr sz="2025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84ef59638af4fe5"/>
                        </a:rPr>
                        <a:t>HPA v23</a:t>
                      </a:r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(adult/placental)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 / (N + R)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Average across 29 organs / 38 contexts; thymus excluded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Active boundary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Average &gt;10%, with a supported positive R and complete comparison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377876-BA34-4FBD-9F9E-E65867E5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MTCP1 is Other:Diffuse at 24.53%. Thymus is excluded. Embryonic concentration remains unassessed.</a:t>
            </a:r>
          </a:p>
        </p:txBody>
      </p:sp>
    </p:spTree>
    <p:extLst>
      <p:ext uri="{BB962C8B-B14F-4D97-AF65-F5344CB8AC3E}">
        <p14:creationId xmlns:p14="http://schemas.microsoft.com/office/powerpoint/2010/main" val="6332032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359789-C8F5-491E-8688-16740065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AF388-E50E-4783-AE2C-7C50E808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A fixed GTEx core for every protein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613D2-3103-453B-9792-C9A53672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2A1A07-C3E2-442A-A906-F30A629CD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5201E-93C0-41DD-96C8-56B0618FE3C3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7639050"/>
              </a:tblGrid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Requirement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Interpretation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8a4b1701fcfd40e1"/>
                        </a:rPr>
                        <a:t>GTEx v11</a:t>
                      </a:r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: 52 bulk contexts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Same contexts for every protein; measured zero counts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member loci measured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identities are not replaced by paralogs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core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Blocks CTA; unassigned unless independent Unsafe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Optional </a:t>
                      </a:r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279a91629ec847b4"/>
                        </a:rPr>
                        <a:t>DICE</a:t>
                      </a:r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/ cornea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coverage allowed; observed safety evidence counts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6B8C7-B0CD-4017-99D8-EC3B9902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GTEx does not cover every organ, fetal stage or rare cell. Existing HPA cell / immune coverage requirements also apply.</a:t>
            </a:r>
          </a:p>
        </p:txBody>
      </p:sp>
    </p:spTree>
    <p:extLst>
      <p:ext uri="{BB962C8B-B14F-4D97-AF65-F5344CB8AC3E}">
        <p14:creationId xmlns:p14="http://schemas.microsoft.com/office/powerpoint/2010/main" val="8975512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5FA2D-12FC-4ED9-A086-2B9EA967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CALCULATION AUDIT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DA354-EB79-40EC-8217-8AC7BB9D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ZNF730: panel composition matters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819F95-2695-4999-BFCC-08F21090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589C40-C84F-4E13-AD46-170D3087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A61B7-6CFC-4F3F-8DA8-C2BB2DA4B7E0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3295650"/>
                <a:gridCol w="3295650"/>
              </a:tblGrid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Calculation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v23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GTEx v11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reference (testis)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4.9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4.91414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Full source panel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9.53%: 29 anatomy units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1.65%: 23 anatomy units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Same 20 anatomy units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6.36%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1.71%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7C0FE-E035-4FC0-AF67-F1248597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Thymus is Permissive: excluded from both sides of the score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1CD47-2CE8-4C46-97E2-23BE9A4B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Thymus exclusion changes HPA 10.34% → 9.53%. Independent safety evidence keeps ZNF730 Unsafe.</a:t>
            </a:r>
          </a:p>
        </p:txBody>
      </p:sp>
    </p:spTree>
    <p:extLst>
      <p:ext uri="{BB962C8B-B14F-4D97-AF65-F5344CB8AC3E}">
        <p14:creationId xmlns:p14="http://schemas.microsoft.com/office/powerpoint/2010/main" val="18318694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437C3C-4C09-4718-B6EA-768DCB91F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ANNOTATIONS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0D9A5-7C1D-4FFA-A527-F6040ABB3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Published candidate lists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74DEDD-20F3-49BF-9615-8AAA16F5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2BFDA1-FBFC-463D-95A3-6E44E137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31DE7-5209-4C38-B3CD-7755FE07635D}"/>
              </a:ext>
            </a:extLst>
          </p:cNvPr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1428750"/>
                <a:gridCol w="1333500"/>
                <a:gridCol w="1524000"/>
                <a:gridCol w="1428750"/>
                <a:gridCol w="1543050"/>
              </a:tblGrid>
              <a:tr h="307731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Paper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Other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Unassigned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5689f36ee374ab1"/>
                        </a:rPr>
                        <a:t>da Silva et al. (2017)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1,017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475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406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9f5dc902c45409f"/>
                        </a:rPr>
                        <a:t>Wang et al. (2016)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988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95705b3772e49a2"/>
                        </a:rPr>
                        <a:t>Chang et al. (2019)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985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639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47d4c4544ca4d89"/>
                        </a:rPr>
                        <a:t>Gong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399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e23a3032c6e145d8"/>
                        </a:rPr>
                        <a:t>Bruggeman et al. (2018)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692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663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cb9e25cef5a94823"/>
                        </a:rPr>
                        <a:t>Jamin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469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5b1d3b1b18854d72"/>
                        </a:rPr>
                        <a:t>Loriot et al. (2025)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d826fa9edd94ba2"/>
                        </a:rPr>
                        <a:t>Carter et al. (2023)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1b97ce535d843ff"/>
                        </a:rPr>
                        <a:t>Hirbo et al. (2015)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e51996f81c4949a8"/>
                        </a:rPr>
                        <a:t>Seager et al.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bde519c50144d2b"/>
                        </a:rPr>
                        <a:t>Sasaroli et al. (2011)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bdc9962df9b4b5b"/>
                        </a:rPr>
                        <a:t>Garg et al. (2007)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8B7A61-3CDF-43A5-A4A5-ECCE0DB0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Union: 2,514 proteins / 2,570 loci. 565 selected proteins have an annotation; 136 do not.</a:t>
            </a:r>
          </a:p>
        </p:txBody>
      </p:sp>
    </p:spTree>
    <p:extLst>
      <p:ext uri="{BB962C8B-B14F-4D97-AF65-F5344CB8AC3E}">
        <p14:creationId xmlns:p14="http://schemas.microsoft.com/office/powerpoint/2010/main" val="2599850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7140E-C997-429A-B2CE-FEDE3D2F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PUBLICATION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71020-F85D-4E82-B81D-11B65ECD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Broader published nominations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7CE143-3C9F-4D24-B628-4E71F8B5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5729D1-7303-42AE-AEF9-5BC6D1FB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D2394-B273-4095-95C1-87B88F7CBE7E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5429250"/>
                <a:gridCol w="2781300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Paper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Published scope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Identity accounting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8030b3c6a264d65"/>
                        </a:rPr>
                        <a:t>Sasaroli et al. (2011)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detailed tumor-vascular candidates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matched genes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33f455538444018"/>
                        </a:rPr>
                        <a:t>Hirbo et al. (2015)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86 placenta-enriched genes, including 30 fast-evolving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82 matched, 4 unresolved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Compact source view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Bai, Boël and Bradley covered by larger sets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memberships retained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35c5f223c8934b32"/>
                        </a:rPr>
                        <a:t>Garg et al. (2007)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Still uniquely contributes SPAG9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Retained in main view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E0A12-5F66-4F93-9B37-AD994877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Vascular and placental nominations retain their scope. Paper membership never bypasses the quantitative funnel.</a:t>
            </a:r>
          </a:p>
        </p:txBody>
      </p:sp>
    </p:spTree>
    <p:extLst>
      <p:ext uri="{BB962C8B-B14F-4D97-AF65-F5344CB8AC3E}">
        <p14:creationId xmlns:p14="http://schemas.microsoft.com/office/powerpoint/2010/main" val="17467538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31819-9C62-418A-8923-A2A9AD9D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ANNOTATIONS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F1C80-0BF4-4349-979D-5E25B67B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Overlap between published lists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F7906-7979-4CB7-B7B7-0EA9228B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3D7A4-9F1C-47DE-A4AB-45405D0E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54B37-D8E3-493C-B0C0-4635330BA5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4c3a6199a4ca5"/>
          <a:stretch xmlns:a="http://schemas.openxmlformats.org/drawingml/2006/main"/>
        </p:blipFill>
        <p:spPr>
          <a:xfrm xmlns:a="http://schemas.openxmlformats.org/drawingml/2006/main">
            <a:off x="1333500" y="1447800"/>
            <a:ext cx="95250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028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BBB19-0EE8-4559-AC3D-7620BE9C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POSITIVE EXPRESSION CONTEXTS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E3ADF-119B-4B3E-9A19-0BD7D488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Reproductive evidence: measured branches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DA171-76D5-4BF1-9D17-633D9581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B0A91-4C9E-49BA-80A6-3417B22C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A0090-393B-4734-800A-A52CAC582484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905500"/>
                <a:gridCol w="2533650"/>
                <a:gridCol w="2533650"/>
              </a:tblGrid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Qualifying route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Entrants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Final CTA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Adult/placental evidence only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4,686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470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Embryonic-only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459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Both measured routes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12,546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A511E-62B9-4BD6-AED4-35E3AF1D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RNA and reliable reproductive IHC establish association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F0691-A83E-48AC-BC3F-B01F7547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Entrants count positive expression before the other admission gates. Reproductive presence and profile concentration are separate questions.</a:t>
            </a:r>
          </a:p>
        </p:txBody>
      </p:sp>
    </p:spTree>
    <p:extLst>
      <p:ext uri="{BB962C8B-B14F-4D97-AF65-F5344CB8AC3E}">
        <p14:creationId xmlns:p14="http://schemas.microsoft.com/office/powerpoint/2010/main" val="19847006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8BEB2-D4B2-4ABC-BAD6-C1DC222D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3A999-790D-46F5-90B6-4D9B975C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Normal and cancer measurement 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C05312-371D-4678-A952-59AF9B94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7C826B-EC5D-4F4A-9B3E-AFC797BC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9AB92-CCA0-4729-8DB6-FBC080EA2AAB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5429250"/>
                <a:gridCol w="2590800"/>
              </a:tblGrid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Quantity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/ reproductive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50e106d8108447d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consensus / brain +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d065951e5884ee8"/>
                        </a:rPr>
                        <a:t>GTEx v11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nTPM /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tissue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8353954fb544111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clusters, at least 20 reads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Immune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4ded2569c724ae3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/ Monaco / original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67d883a69ed4e7f"/>
                        </a:rPr>
                        <a:t>DICE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Native nTPM /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cornea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Collin et al.,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801856aea889467b"/>
                        </a:rPr>
                        <a:t>GSE155683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CP10K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fdb746852244d5f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+ curated external IHC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Staining / reagent confidence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132 compatible OncoRef cohort views + HPA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TPM / protein-coding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Tyser gastrulation + Petropoulos preimplantation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Stage / lineage mean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A0A74-83FA-4960-AE18-6680DC4DC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6f983f6fcfe148b7"/>
              </a:rPr>
              <a:t>DICE</a:t>
            </a: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corneal coverage are optional. Measured counterevidence still contributes.</a:t>
            </a:r>
          </a:p>
        </p:txBody>
      </p:sp>
    </p:spTree>
    <p:extLst>
      <p:ext uri="{BB962C8B-B14F-4D97-AF65-F5344CB8AC3E}">
        <p14:creationId xmlns:p14="http://schemas.microsoft.com/office/powerpoint/2010/main" val="5720182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24E61-E818-44B3-A382-320786AC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POLICY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6F750-1EB6-4B8F-A364-B52294D0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RNA cutoffs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D4162-9022-45A5-AE94-11FE59B3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3A982-5050-43D2-8FBC-41C60318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0978F-5C78-4D9C-833B-E527DBAD8971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333625"/>
                <a:gridCol w="1895475"/>
                <a:gridCol w="1895475"/>
                <a:gridCol w="1895475"/>
              </a:tblGrid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Ceiling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/ unusable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Approved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Supported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Enhanced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082600-D293-4305-AA15-AC35068F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One boundary: above-cutoff Vital / Protected is Unsafe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015C4-1DB0-4CCB-A53C-06C9BD8B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Manageable excess blocks CTA. Bowel epithelium and identified fibroblasts use Manageable. Equality passes.</a:t>
            </a:r>
          </a:p>
        </p:txBody>
      </p:sp>
    </p:spTree>
    <p:extLst>
      <p:ext uri="{BB962C8B-B14F-4D97-AF65-F5344CB8AC3E}">
        <p14:creationId xmlns:p14="http://schemas.microsoft.com/office/powerpoint/2010/main" val="1282930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3549A-DC06-4037-9061-03D96EB0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TCR-T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94ABC-79CC-4276-9B9E-26FFD425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Clinical evidence adjusts RNA ceilings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F4E40-73F3-4E60-A7F8-00C6EBEB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5DF90-6B6E-45ED-A328-56083951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EB865-E085-4A4C-8187-818549553127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333625"/>
                <a:gridCol w="1895475"/>
                <a:gridCol w="1895475"/>
                <a:gridCol w="1895475"/>
              </a:tblGrid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With clinical credit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/ unusable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Approved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Supported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Enhanced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5FE555-5546-40EA-A817-B2932EE9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IHC grades stay unchanged. Trials do not stack.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CD0704-5925-495E-92A3-424581BD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Protein and clinical-injury exclusions remain. This is protein-profile credit with tested epitope limitations, not clinical clearance.</a:t>
            </a:r>
          </a:p>
        </p:txBody>
      </p:sp>
    </p:spTree>
    <p:extLst>
      <p:ext uri="{BB962C8B-B14F-4D97-AF65-F5344CB8AC3E}">
        <p14:creationId xmlns:p14="http://schemas.microsoft.com/office/powerpoint/2010/main" val="20112216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BC2EC-FCCE-45B3-90AA-5FE408E2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CLINICAL SAFETY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0F275-C352-4DE3-9D9B-B5C77EEA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Serious events and antigen specificity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8D7C57-7E15-4656-AFF0-7F75495F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3FC3B-BFAF-4D3B-82A9-9BFAB792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AEF24-EC69-444E-A52E-EA98D026767E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3905250"/>
                <a:gridCol w="3686175"/>
              </a:tblGrid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Targeted CTA epitope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Important event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Specificity attribution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MAGE-A3 / a3a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Two fatal cardiac injuries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Titin cross-recognition implicated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MAGE-A3/A9 / NCI receptor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Three neurological cases; two deaths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MAGE-A12 brain recognition implicated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NY-ESO-1 / LAGE-1A, c259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Late cardiac death; two GBS cases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Peptide-specific mechanism not established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NY-ESO-1 / TBI-1301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Grade 3 lung injury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Unresolved; no credit for this product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MAGE-A4 / afami-cel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Aplasia and stroke deaths in phase 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demonstrated antigen-specific mechanism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MAGE-A10 / ADP-A2M10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Grade 4 CRS; fatal aplasia after repeat treatment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Conditioning favored for marrow injury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97866-DDE8-414A-8263-65EF14E0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3c27b95780c243e0"/>
              </a:rPr>
              <a:t>Clinical trial and SAE review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. Seriousness differs from severity; this is a selected summary, not a pooled event rate.</a:t>
            </a:r>
          </a:p>
        </p:txBody>
      </p:sp>
    </p:spTree>
    <p:extLst>
      <p:ext uri="{BB962C8B-B14F-4D97-AF65-F5344CB8AC3E}">
        <p14:creationId xmlns:p14="http://schemas.microsoft.com/office/powerpoint/2010/main" val="11995172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905D42-0509-4289-B27B-E626CA35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CATEGORICAL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C775C3-A596-419E-B5A3-50DC27C4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Other records one unmet identity gate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5285F-0BA1-4F72-B05F-24FCC332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F0A6D-080E-4EA9-A002-E5A7F7334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D7EFD-2AE3-43C8-AB68-B1001C65B58D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6877050"/>
                <a:gridCol w="1333500"/>
              </a:tblGrid>
              <a:tr h="750094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Reason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50094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Nonreproductive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/ placental / embryonic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448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0094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presence qualifies; cancer presence does not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50094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Diffuse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Presence requirements pass; reproductive concentration fails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74B45-F5DB-41F0-A9A0-1E029A81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Normal RNA level, tumor support and Disposable expression are separate attributes.</a:t>
            </a:r>
          </a:p>
        </p:txBody>
      </p:sp>
    </p:spTree>
    <p:extLst>
      <p:ext uri="{BB962C8B-B14F-4D97-AF65-F5344CB8AC3E}">
        <p14:creationId xmlns:p14="http://schemas.microsoft.com/office/powerpoint/2010/main" val="16369547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8AE64-7B17-4793-B6D0-9A1F45B8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INSPECT EACH PROTEIN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16398-8A32-4FCB-BC73-460F74F3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Evidence attributes stay independent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6482CD-A9C8-408C-A00B-CC5618E6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E1593-F5DA-4CB5-87BE-BB8C500F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0B541-BCBF-4252-BCE1-C9A7F158A0F8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763905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Question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Fields / interpretation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How high in cancer?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Native TPM / HPA pTPM maxima; two identified tumors &gt;=10 TPM is a support flag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How high in adult normal?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Separate nTPM / TPM / CP10K summaries; raw unsupported observations remain visible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Disposable pattern?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Permitted adult expression with low measured adult expression elsewhere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expression?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Separate lineage RNA and measured-stage coverage; never changes adult tissue permission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FB2C4-4931-4723-A060-31C5E178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cta_selection.profiles() exposes these fields. Low / Weak / Normal are no longer competing classes.</a:t>
            </a:r>
          </a:p>
        </p:txBody>
      </p:sp>
    </p:spTree>
    <p:extLst>
      <p:ext uri="{BB962C8B-B14F-4D97-AF65-F5344CB8AC3E}">
        <p14:creationId xmlns:p14="http://schemas.microsoft.com/office/powerpoint/2010/main" val="390725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2FA391-E97B-4DF0-87C1-129BFB6C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POSITIVE ASSOCIATION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AFBFE-76D1-4AD9-A9A1-D1FDC2D3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Reproductive cell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649E9-B67E-49A7-9E66-DBB9298E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3DCA3-10FF-49F1-BCDF-FC4DF6CB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271F1C-A8C0-446A-AE2A-B4BD1DC51A1D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571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19375"/>
                <a:gridCol w="3952875"/>
                <a:gridCol w="4400550"/>
              </a:tblGrid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Route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Positive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Additional requirements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Identified lineage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≥5 nTPM with ≥20 reads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Mapped reproductive lineage; all protein loci measured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Indirect site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Generic/immune cell in reproductive tissue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Complete outside cluster panel; every value &lt;5 nTPM; no normal-induction conflict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Examples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CAGE1 208.9; PRDM9 61.8; FOXR2 5.2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Spermatids / spermatocytes / spermatogonia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Counterexample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IFNA2 and IFNA14 in breast macrophages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Reviewed normal immune protein → 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2645EF-30BF-465A-BE0E-4EDF4973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Indirect support identifies the sample site, not the producing cell. Normal and bulk-concentration gates still apply.</a:t>
            </a:r>
          </a:p>
        </p:txBody>
      </p:sp>
    </p:spTree>
    <p:extLst>
      <p:ext uri="{BB962C8B-B14F-4D97-AF65-F5344CB8AC3E}">
        <p14:creationId xmlns:p14="http://schemas.microsoft.com/office/powerpoint/2010/main" val="4904394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D134A-5531-4EDE-BC67-FB623917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LITERATURE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461FB-90E1-4D76-AAF1-08677588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Reviewed normal-cell knowledge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006AE0-7511-414C-A3DD-BA43EF51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AB54C-C305-4B43-BD11-5663E293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7CF76-FBDD-4376-9042-85463D1D0076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734300"/>
              </a:tblGrid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Consequence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Established normal production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Vital/Protected protein or localized RNA plus orthogonal cell function can establish 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Unresolved normal findings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Sparse RNA, uncertain species/stage or isoforms remain review holds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Supplies presence below the RNA floor; safety and concentration still apply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Search and curation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611 baseline Other genes searched; accepted findings remain separate from search leads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B3780-F701-48E0-8C96-D7A3A2F5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Rare normal cells and activation states count. Expression exclusions do not assert clinical injury.</a:t>
            </a:r>
          </a:p>
        </p:txBody>
      </p:sp>
    </p:spTree>
    <p:extLst>
      <p:ext uri="{BB962C8B-B14F-4D97-AF65-F5344CB8AC3E}">
        <p14:creationId xmlns:p14="http://schemas.microsoft.com/office/powerpoint/2010/main" val="10538601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ECD32-89CC-4E13-ABF5-E36D3563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FOUR REQUESTED PROTEINS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3F3CA-97EF-41A9-A2E1-A809B2DE6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tumor expression does not establish CTA identity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95266-612A-42AC-B34D-DA6CAF2F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1A707-C1FE-428C-9527-20429B94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091DD-76BC-44FA-939E-CA33E40B2CDA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666875"/>
                <a:gridCol w="3190875"/>
                <a:gridCol w="4019550"/>
              </a:tblGrid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atlas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reasoning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DBX1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297.5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0.8; thymic T cells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OR2B2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246.3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0.5; pons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KRTAP20-2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147.6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1.4; skin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Skin expression; reproductive identity unestablished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OR10A4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138.0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1.9; basal ganglia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nasal RNA: review hold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2DB98D-C3DA-4AD2-8539-6CD58AB2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Disposable describes allowed adult tissues. Developmental expression is a separate measurement.</a:t>
            </a:r>
          </a:p>
        </p:txBody>
      </p:sp>
    </p:spTree>
    <p:extLst>
      <p:ext uri="{BB962C8B-B14F-4D97-AF65-F5344CB8AC3E}">
        <p14:creationId xmlns:p14="http://schemas.microsoft.com/office/powerpoint/2010/main" val="15056555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FA55A-22B1-4339-A197-20C850B8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COARSE CATEGORY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2EF92-64FB-4F3B-94BB-C049F3F8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Other accumulates as identity gates fail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43D60-4704-4D4A-9F4E-FAF4CF1B6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75E9C9-EAE4-4F7D-A611-A5DA731C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54429-B56E-4510-A286-321AAF5F87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363420c50f4b69"/>
          <a:stretch xmlns:a="http://schemas.openxmlformats.org/drawingml/2006/main"/>
        </p:blipFill>
        <p:spPr>
          <a:xfrm xmlns:a="http://schemas.openxmlformats.org/drawingml/2006/main">
            <a:off x="2239999" y="1504950"/>
            <a:ext cx="771200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8798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9E294-3FC6-4DC9-A0A3-AF8868C5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22BC8E-0930-47DD-8539-80713C2B2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Every filtering layer can contribute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87432A-11A2-43FD-985E-E31E4645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E5DAD-7DEF-45EB-AFB9-2AF5EAA1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F92E85C1-644A-4696-8E85-D11177FBE28E}"/>
              </a:ext>
            </a:extLst>
          </p:cNvPr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10972800" cy="4143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133606b2bdb4aaf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AB8B3-FCEE-42D0-9741-27912B27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Final: 701 CTA / 18,062 Unsafe / 453 Other / 647 unassigned.</a:t>
            </a:r>
          </a:p>
        </p:txBody>
      </p:sp>
    </p:spTree>
    <p:extLst>
      <p:ext uri="{BB962C8B-B14F-4D97-AF65-F5344CB8AC3E}">
        <p14:creationId xmlns:p14="http://schemas.microsoft.com/office/powerpoint/2010/main" val="14695060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1E676-D929-4E48-97FD-C6921E01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46937-0941-47ED-ABBF-777A0CE6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Removals at each 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BA0B31-E88A-40B4-B688-0EDC648D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1F4D7-6E5A-4ED1-A2E5-136F468B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4E369-FD56-4378-809B-968CAAE7D477}"/>
              </a:ext>
            </a:extLst>
          </p:cNvPr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76875"/>
                <a:gridCol w="1809750"/>
                <a:gridCol w="1809750"/>
                <a:gridCol w="1876425"/>
              </a:tblGrid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Layer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First removals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Eligible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Association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2,172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17,691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expression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17,682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12,044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5,638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10,094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RNA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5,426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10,094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concentration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997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4,429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10,094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3,445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984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17,500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tissue clusters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238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746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17,914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734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17,944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Monaco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17,961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8457ef842cba42ed"/>
                        </a:rPr>
                        <a:t>DICE</a:t>
                      </a:r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cornea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Accepted normal-protein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18,030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Reviewed normal-cell knowledge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18,061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Clinical safety exclusion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18,062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External validated 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18,062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092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 and Other assignments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701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18,062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C09FF-F72A-4FF8-AEDA-932384AB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Sequential removals overlap. Final categories use every applicable evidence layer.</a:t>
            </a:r>
          </a:p>
        </p:txBody>
      </p:sp>
    </p:spTree>
    <p:extLst>
      <p:ext uri="{BB962C8B-B14F-4D97-AF65-F5344CB8AC3E}">
        <p14:creationId xmlns:p14="http://schemas.microsoft.com/office/powerpoint/2010/main" val="11840649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2078C-4580-42CB-AEE5-35D7E136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ANATOMY AND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33A40-3140-4BF1-BA37-FCE712EB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IHC matching to measured RNA compartments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797F95-F01A-496A-BC2C-B9D5577F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F6D6D-B3FA-439B-BF94-90B8940E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34631-5AA5-47B6-BB4B-9D32EAC18811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7496175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Context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 and current ceiling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PRAME colon epithelial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20.3 nTPM / 96 reads; Enhanced-negative glandular IHC; Manageable 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PRAME adrenal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3.6 nTPM; incomplete IHC coverage; Vital 4 → 8 with IMA203 credit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CTAG2 bronchial basal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24.9 nTPM / 58 reads; Enhanced-negative respiratory IHC; Vital 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Unrelated cells in the same tissue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negative-IHC credit without exact or declared compartment coverage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64DC72-27FF-4D2D-9272-638DD402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PRAME and CTAG2 pass this policy. Parent-compartment sensitivity and PRAME’s Low adrenal protein remain explicit limitations.</a:t>
            </a:r>
          </a:p>
        </p:txBody>
      </p:sp>
    </p:spTree>
    <p:extLst>
      <p:ext uri="{BB962C8B-B14F-4D97-AF65-F5344CB8AC3E}">
        <p14:creationId xmlns:p14="http://schemas.microsoft.com/office/powerpoint/2010/main" val="7172341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225F4-C8C2-4F48-9D25-C3E744FE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74700-7795-4F3C-956F-2ACB4FEC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adult/placental versus embryonic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6C1A2-F624-44FB-A0EF-830209FA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12FD0-4732-4404-BD24-B9A5D2E9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FB7589-8388-463F-8CAB-79AB1929C0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5293c5121404b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5F5C8-5231-486C-AE28-2266863B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14676748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64068-2DF3-4DAC-B7B0-FFA3B64B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6A9B3-9F44-46C0-AFAF-23081E15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healthy RNA in TPM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381DF-E3E5-4FC3-A9A1-885775BA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3A4FC-508D-45E2-9DBF-F34F8576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90DA4-CB99-4EFB-90E5-825FFFAB31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0315eea1684056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51D2A-D14E-4846-A8A7-845B59C5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21157524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D07A4-D72A-461A-8589-01AF1663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B1476-06D9-4141-BED7-7A2E9097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normal corneal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36DDB-44FE-4056-B2B4-4CFFD5B6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EA42E-ACF7-472F-BBF2-C2BE7841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D4218-9426-42EB-A0E2-49EDA61728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0be4f12c9495f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534F2-BAF9-41ED-9F68-87907359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5687285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D6C25-8052-4165-A5E7-15C8D69D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E2608-8532-41E1-A12B-209DD12C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1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F5CB5-D768-4F73-A128-F2C6BA8C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3ED84-DA31-4B3A-8FA4-BB7E0A89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CB610A-D6CD-4145-A6C4-268B8E5EC0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644eb72a64507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4740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858CC-2499-443C-8E21-B17F6760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1B28D-C785-41F5-B1F6-3F755A60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2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DCB612-C1C7-4D0B-9D77-10C8A238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64E5A-3D9D-414F-9ED4-2A517FB1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27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AC206-DD5D-4132-B40E-7DB932E475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d652b81e641de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354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2A4DA-A37F-4962-B312-F5495BF3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DA877-6249-4325-9AF4-E11976D9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3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81AE3C-7680-4DFD-964C-A477B7AB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5C662-9BC7-4882-A23E-EC3061C4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EB34D-82FE-4227-B9A5-425D80119F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0f0720bcb444e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650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A0C3A-246C-4719-9E39-2397BB23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DEVELOPMENTAL 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79519-0829-483C-A126-5C17913C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Complementary embryonic measurements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5C664-AAA4-4D8C-AE32-1A1DFA1A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CDC2E5-DD25-4DD3-8CDF-2F032C17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29B93-C4CB-43D6-8EDF-33846921A970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4000500"/>
                <a:gridCol w="3543300"/>
              </a:tblGrid>
              <a:tr h="7620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cells / embryos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scope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8682ff6ba964c61"/>
                        </a:rPr>
                        <a:t>Tyser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1,195 cells / 1 embryo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Gastrulation, Carnegie stage 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41d68d1756684e3a"/>
                        </a:rPr>
                        <a:t>Petropoulos et al. (2016)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1,519 cells / 88 embryos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Preimplantation, days 3–7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Recovered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683 of 1,006 earlier missing groups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TPM, including familiar CTAs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2DE83-5E30-402D-B96E-C4007B08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PRAME, MAGE-A4, CTAG1A/B, XAGE1A/B and CT83 now have TPM rows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5CD044-086C-4E4C-BEA9-9F6D41F6F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Each source keeps its own stages. Neither atlas covers all fetal or pediatric development.</a:t>
            </a:r>
          </a:p>
        </p:txBody>
      </p:sp>
    </p:spTree>
    <p:extLst>
      <p:ext uri="{BB962C8B-B14F-4D97-AF65-F5344CB8AC3E}">
        <p14:creationId xmlns:p14="http://schemas.microsoft.com/office/powerpoint/2010/main" val="169155806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CCF46-BA99-42DA-AE58-3D00F356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ASSIGNMENTS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4FBD7-352B-4695-912F-97F454FB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Widely studied antigens: adult/placental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A38EF-4739-4AE7-927D-63ABE4D1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79BFB-D2C8-4F14-839E-91C9529D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5A7B6-23F3-4760-8C6F-6E452B4BAB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0d6652286485f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190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9DE00-7ED1-407A-94A3-6EC83945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ASSIGNMENTS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62441-EC26-45A4-A889-FC2535BE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Widely studied antigens: embryonic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26F0B-FDB7-4D15-A69C-05A45D9D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7322E-E076-4780-8A3E-313188E0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31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24F58F-942E-4861-8241-9AE1471525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5c1aa47ab40cb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6180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3D826-8DB1-4680-9DF9-78E93D30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READING THE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8E3A9-82B6-4A27-9799-CAE943C5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Assessment status is separate from category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DFA8D-A62B-45FB-A1F3-553819A3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F769C-6DEB-4901-ABF3-CDFEF282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A295E-3795-4520-9FF8-8C8F2B8F4014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5924550"/>
                <a:gridCol w="1619250"/>
              </a:tblGrid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API status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Human 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screened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Candidate, Unsafe or Other assigned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19,216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incomplete_evidence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Unassigned with missing coverage or unresolved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475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normal_evidence_hold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normal coverage passes; a normal-screen hold remains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unassessed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species-specific selection policy applied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42F81-C957-4A98-89C6-F287B779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Other requires a complete, resolved normal screen. Unassigned does not mean Unsafe or low expression.</a:t>
            </a:r>
          </a:p>
        </p:txBody>
      </p:sp>
    </p:spTree>
    <p:extLst>
      <p:ext uri="{BB962C8B-B14F-4D97-AF65-F5344CB8AC3E}">
        <p14:creationId xmlns:p14="http://schemas.microsoft.com/office/powerpoint/2010/main" val="8276768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F85344-C1E8-4DEA-9007-0EA04DE2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COVERAGE AUDIT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30602-86EE-4989-B5F7-2C668139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Which sources have incomplete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4A9A85-83E4-4051-B5C9-517CB1ED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080AE-AE70-47F1-B544-B34F81A0F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D8494-6A4F-45AB-AB80-2924C462797B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762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239250"/>
                <a:gridCol w="1733550"/>
              </a:tblGrid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 or unresolved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fa73e922df5d4037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consensus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374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normal bulk: HPA consensus + HPA brain + direct GTEx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366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96b8a01cce4a4f52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tissue-cell clusters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335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90767591f7dc44b7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immune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Monaco immune cells via </a:t>
                      </a:r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a3f622becd54f4b"/>
                        </a:rPr>
                        <a:t>HPA v23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</a:t>
                      </a:r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247d63156884b91"/>
                        </a:rPr>
                        <a:t>GTEx v11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bulk panel (52 contexts)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Tyser + Petropoulos TPM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tumor measurement: OncoRef + HPA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tumor, incomplete group profile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c97ee7746d444b1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Uncertain normal-tissue IHC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96843-96F5-4A32-97BD-20816F2B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Overlapping gaps within 475 unassigned proteins. </a:t>
            </a:r>
            <a:r>
              <a:rPr sz="1800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3d4f568c1cb640ae"/>
              </a:rPr>
              <a:t>DICE</a:t>
            </a: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corneal coverage are optional.</a:t>
            </a:r>
          </a:p>
        </p:txBody>
      </p:sp>
    </p:spTree>
    <p:extLst>
      <p:ext uri="{BB962C8B-B14F-4D97-AF65-F5344CB8AC3E}">
        <p14:creationId xmlns:p14="http://schemas.microsoft.com/office/powerpoint/2010/main" val="8029846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5630A-0900-46A3-87CA-81525AAC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SPECIES-SPECIFIC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D9566-3DEF-4C35-B958-39A6DC3A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Dog evidence and integration gaps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A4CA5F-1B1E-4AB3-8713-C25DC860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E2C63C-BBBC-4447-9F3B-722C5863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4A96E5-E077-4855-978C-CC58AF27741D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8210550"/>
              </a:tblGrid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Layer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Available evidence / remaining gap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Nominations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 + 10 − 1 shared = 14 native nominations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Identity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unique mappings; one ambiguous MAGE-family assay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/ developmental RNA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Bgee TPM and BarkBase TMM-CPM need reference reconciliation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Tumor RNA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GSE304066 count/FPKM and reference conflicts remain unresolved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Limited study IHC; Pfizer pooled iBAQ is not cell-resolved IHC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Selection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14 unassigned / unassessed; no canine quantitative policy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C798D-1B86-4828-82AB-2064ED9E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Human thresholds, antibody grades and normal-tissue absence never transfer by orthology.</a:t>
            </a:r>
          </a:p>
        </p:txBody>
      </p:sp>
    </p:spTree>
    <p:extLst>
      <p:ext uri="{BB962C8B-B14F-4D97-AF65-F5344CB8AC3E}">
        <p14:creationId xmlns:p14="http://schemas.microsoft.com/office/powerpoint/2010/main" val="138860405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4D000-78B4-4D05-9549-28BCC571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DEVELOPMENTAL NOMINATIONS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3C01D4-FD0E-4715-8CDA-9D5EC77D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Curated oncofetal 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0B85D-58AB-4266-A12D-474F19B2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C91B8-58B6-4A53-BBCF-74D50FEB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F8E9D-86CA-4577-AEB0-BE41ADE728B1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7353300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Scope and integration status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Tyser + Petropoulos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gastrulation and preimplantation TPM sources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41c1842cc8f64e94"/>
                        </a:rPr>
                        <a:t>Shaw et al.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157 cancer-specific targets; six oncofetal annotations. Exon-specific scope retained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e37da336f17648e3"/>
                        </a:rPr>
                        <a:t>TRIM71 liver study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Liver oncofetal signature; requires identity and measurement ingestion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b6aa6229387e4a47"/>
                        </a:rPr>
                        <a:t>Cardoso-Moreira et al. (2019)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organ trajectories with child/adult comparisons; not integrated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7B06B1-01E4-4D52-965E-4AB48F19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Published nominations need independent normal/tumor filtering and postnatal coverage.</a:t>
            </a:r>
          </a:p>
        </p:txBody>
      </p:sp>
    </p:spTree>
    <p:extLst>
      <p:ext uri="{BB962C8B-B14F-4D97-AF65-F5344CB8AC3E}">
        <p14:creationId xmlns:p14="http://schemas.microsoft.com/office/powerpoint/2010/main" val="85148585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212E5-CE6C-43A3-89A8-F157A43F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API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34220-7AAB-4FEA-A803-2123FBFE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Common API with native evidence underneath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6915D-F98C-40BF-A386-C14334CF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5B857-6D53-45E5-8A0C-704AA0DC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C7F6B-5423-44FB-9B24-7B1EFD7E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results = cta_selection.results(species="human")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 = cta_selection.audit(species="human")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audit.sources    audit.overlaps    audit.funnel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audit.explain("PRAME")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0639BC-0F0D-4CAD-B379-221831F7662E}"/>
              </a:ext>
            </a:extLst>
          </p:cNvPr>
          <p:cNvGraphicFramePr/>
          <p:nvPr/>
        </p:nvGraphicFramePr>
        <p:xfrm>
          <a:off xmlns:a="http://schemas.openxmlformats.org/drawingml/2006/main" x="609600" y="3810000"/>
          <a:ext xmlns:a="http://schemas.openxmlformats.org/drawingml/2006/main" cx="10972800" cy="1809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781925"/>
              </a:tblGrid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Field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category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 / Unsafe / Other; classification gives the named category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assessment_status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Screened, incomplete evidence, normal hold, or unassessed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classification / subtype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One categorical label; Other subtype always populated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E558C-8695-4CC1-9562-36AB7DA6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Source-specific native units, tissue/cell context, confidence and coverage remain inspectable.</a:t>
            </a:r>
          </a:p>
        </p:txBody>
      </p:sp>
    </p:spTree>
    <p:extLst>
      <p:ext uri="{BB962C8B-B14F-4D97-AF65-F5344CB8AC3E}">
        <p14:creationId xmlns:p14="http://schemas.microsoft.com/office/powerpoint/2010/main" val="201911633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F3B374-3972-4FA9-A068-41B3ACD2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DATA API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C67E9-D427-455E-BFA6-406B9DB6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Every source resolves to a concrete version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3BC288-2329-459F-88FB-90D5F95A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31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570EF-D264-4FB6-839F-28D752A1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D267E-80BE-4D1B-90C8-E5729C63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9728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catalog.ensure("gtex_tissue_rna")               # v11</a:t>
            </a:r>
          </a:p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catalog.ensure("gtex_tissue_rna", version="v10")</a:t>
            </a:r>
          </a:p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catalog.provenance("gtex_tissue_rna", "v11")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E45CC3-806E-48A5-A6A9-AAB4ACD1B7BB}"/>
              </a:ext>
            </a:extLst>
          </p:cNvPr>
          <p:cNvGraphicFramePr/>
          <p:nvPr/>
        </p:nvGraphicFramePr>
        <p:xfrm>
          <a:off xmlns:a="http://schemas.openxmlformats.org/drawingml/2006/main" x="609600" y="3238500"/>
          <a:ext xmlns:a="http://schemas.openxmlformats.org/drawingml/2006/main" cx="10972800" cy="2238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Shared choice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Source-specific 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Default / latest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Newest registered release; saved runs keep explicit pins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Concrete version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ec9c3bfe981846f2"/>
                        </a:rPr>
                        <a:t>GTEx v11</a:t>
                      </a:r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; </a:t>
                      </a:r>
                      <a:r>
                        <a:rPr sz="180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efd4def9e884277"/>
                        </a:rPr>
                        <a:t>HPA v25.1</a:t>
                      </a:r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; a study snapshot or OncoRef build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Provenance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Version, content checksum, native unit, annotation and pipeline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The same selector applies to native dog and mouse assets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FDA320-AA1D-4883-AFB7-F2C46932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This analysis pins </a:t>
            </a: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98191e3dc5d24e96"/>
              </a:rPr>
              <a:t>GTEx v11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</a:t>
            </a: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d1235d23fe2348a1"/>
              </a:rPr>
              <a:t>HPA v23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normal panels. A newer public default does not rewrite it.</a:t>
            </a:r>
          </a:p>
        </p:txBody>
      </p:sp>
    </p:spTree>
    <p:extLst>
      <p:ext uri="{BB962C8B-B14F-4D97-AF65-F5344CB8AC3E}">
        <p14:creationId xmlns:p14="http://schemas.microsoft.com/office/powerpoint/2010/main" val="17141540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2026-10-31T15:42:10.3980000Z</dcterms:created>
  <dcterms:modified xsi:type="dcterms:W3CDTF">2026-10-31T15:42:10.3990000Z</dcterms:modified>
</coreProperties>
</file>