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1.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charts/chart2.xml" ContentType="application/vnd.openxmlformats-officedocument.drawingml.chart+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94b087a61a2446b6" /><Relationship Type="http://schemas.openxmlformats.org/officeDocument/2006/relationships/extended-properties" Target="/docProps/app.xml" Id="R68ac7e0de8a74653" /><Relationship Type="http://schemas.openxmlformats.org/officeDocument/2006/relationships/officeDocument" Target="/ppt/presentation.xml" Id="Ra918d981946a4b32" /></Relationships>
</file>

<file path=ppt/presentation.xml><?xml version="1.0" encoding="utf-8"?>
<p:presentation xmlns:p="http://schemas.openxmlformats.org/presentationml/2006/main">
  <p:sldMasterIdLst>
    <p:sldMasterId xmlns:r="http://schemas.openxmlformats.org/officeDocument/2006/relationships" id="2147483648" r:id="R476b36b0000141e9"/>
  </p:sldMasterIdLst>
  <p:notesMasterIdLst>
    <p:notesMasterId xmlns:r="http://schemas.openxmlformats.org/officeDocument/2006/relationships" r:id="Rfaac87e44bcf40f5"/>
  </p:notesMasterIdLst>
  <p:sldIdLst>
    <p:sldId xmlns:r="http://schemas.openxmlformats.org/officeDocument/2006/relationships" id="256" r:id="R552e7348df0f4b3f"/>
    <p:sldId xmlns:r="http://schemas.openxmlformats.org/officeDocument/2006/relationships" id="257" r:id="Rc0f0c0a680dd4793"/>
    <p:sldId xmlns:r="http://schemas.openxmlformats.org/officeDocument/2006/relationships" id="258" r:id="Rb704f4d851f844bf"/>
    <p:sldId xmlns:r="http://schemas.openxmlformats.org/officeDocument/2006/relationships" id="259" r:id="R0ff033d6bfcc4d34"/>
    <p:sldId xmlns:r="http://schemas.openxmlformats.org/officeDocument/2006/relationships" id="260" r:id="R1633a8e2f66747f3"/>
    <p:sldId xmlns:r="http://schemas.openxmlformats.org/officeDocument/2006/relationships" id="261" r:id="Rbc34836024674e50"/>
    <p:sldId xmlns:r="http://schemas.openxmlformats.org/officeDocument/2006/relationships" id="262" r:id="Ra365cb54e48d440c"/>
    <p:sldId xmlns:r="http://schemas.openxmlformats.org/officeDocument/2006/relationships" id="263" r:id="R8627e41693604d12"/>
    <p:sldId xmlns:r="http://schemas.openxmlformats.org/officeDocument/2006/relationships" id="264" r:id="R915fcd67ebd345a6"/>
    <p:sldId xmlns:r="http://schemas.openxmlformats.org/officeDocument/2006/relationships" id="265" r:id="R9442e968b93347fe"/>
    <p:sldId xmlns:r="http://schemas.openxmlformats.org/officeDocument/2006/relationships" id="266" r:id="R7acd4f7dca3d4fcf"/>
    <p:sldId xmlns:r="http://schemas.openxmlformats.org/officeDocument/2006/relationships" id="267" r:id="Rd07ea5ce410f44d7"/>
    <p:sldId xmlns:r="http://schemas.openxmlformats.org/officeDocument/2006/relationships" id="268" r:id="R116b2bd2fd0e4c37"/>
    <p:sldId xmlns:r="http://schemas.openxmlformats.org/officeDocument/2006/relationships" id="269" r:id="R87d5ca3f0df8431f"/>
    <p:sldId xmlns:r="http://schemas.openxmlformats.org/officeDocument/2006/relationships" id="270" r:id="R4c900aae20db4a6b"/>
    <p:sldId xmlns:r="http://schemas.openxmlformats.org/officeDocument/2006/relationships" id="271" r:id="R76173116482f4eb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d1eab418d594a40" /><Relationship Type="http://schemas.openxmlformats.org/officeDocument/2006/relationships/slideMaster" Target="/ppt/slideMasters/slideMaster1.xml" Id="R476b36b0000141e9" /><Relationship Type="http://schemas.openxmlformats.org/officeDocument/2006/relationships/notesMaster" Target="/ppt/notesMasters/notesMaster1.xml" Id="Rfaac87e44bcf40f5" /><Relationship Type="http://schemas.openxmlformats.org/officeDocument/2006/relationships/presProps" Target="/ppt/presProps.xml" Id="Rb4bcb52d97744e76" /><Relationship Type="http://schemas.openxmlformats.org/officeDocument/2006/relationships/tableStyles" Target="/ppt/tableStyles.xml" Id="Re0216e764a31418a" /><Relationship Type="http://schemas.openxmlformats.org/officeDocument/2006/relationships/slide" Target="/ppt/slides/slide1.xml" Id="R552e7348df0f4b3f" /><Relationship Type="http://schemas.openxmlformats.org/officeDocument/2006/relationships/slide" Target="/ppt/slides/slide2.xml" Id="Rc0f0c0a680dd4793" /><Relationship Type="http://schemas.openxmlformats.org/officeDocument/2006/relationships/slide" Target="/ppt/slides/slide3.xml" Id="Rb704f4d851f844bf" /><Relationship Type="http://schemas.openxmlformats.org/officeDocument/2006/relationships/slide" Target="/ppt/slides/slide4.xml" Id="R0ff033d6bfcc4d34" /><Relationship Type="http://schemas.openxmlformats.org/officeDocument/2006/relationships/slide" Target="/ppt/slides/slide5.xml" Id="R1633a8e2f66747f3" /><Relationship Type="http://schemas.openxmlformats.org/officeDocument/2006/relationships/slide" Target="/ppt/slides/slide6.xml" Id="Rbc34836024674e50" /><Relationship Type="http://schemas.openxmlformats.org/officeDocument/2006/relationships/slide" Target="/ppt/slides/slide7.xml" Id="Ra365cb54e48d440c" /><Relationship Type="http://schemas.openxmlformats.org/officeDocument/2006/relationships/slide" Target="/ppt/slides/slide8.xml" Id="R8627e41693604d12" /><Relationship Type="http://schemas.openxmlformats.org/officeDocument/2006/relationships/slide" Target="/ppt/slides/slide9.xml" Id="R915fcd67ebd345a6" /><Relationship Type="http://schemas.openxmlformats.org/officeDocument/2006/relationships/slide" Target="/ppt/slides/slide10.xml" Id="R9442e968b93347fe" /><Relationship Type="http://schemas.openxmlformats.org/officeDocument/2006/relationships/slide" Target="/ppt/slides/slide11.xml" Id="R7acd4f7dca3d4fcf" /><Relationship Type="http://schemas.openxmlformats.org/officeDocument/2006/relationships/slide" Target="/ppt/slides/slide12.xml" Id="Rd07ea5ce410f44d7" /><Relationship Type="http://schemas.openxmlformats.org/officeDocument/2006/relationships/slide" Target="/ppt/slides/slide13.xml" Id="R116b2bd2fd0e4c37" /><Relationship Type="http://schemas.openxmlformats.org/officeDocument/2006/relationships/slide" Target="/ppt/slides/slide14.xml" Id="R87d5ca3f0df8431f" /><Relationship Type="http://schemas.openxmlformats.org/officeDocument/2006/relationships/slide" Target="/ppt/slides/slide15.xml" Id="R4c900aae20db4a6b" /><Relationship Type="http://schemas.openxmlformats.org/officeDocument/2006/relationships/slide" Target="/ppt/slides/slide16.xml" Id="R76173116482f4eb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a0443c595db4e1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2d1bf79e8dd45dd" /><Relationship Type="http://schemas.openxmlformats.org/officeDocument/2006/relationships/notesMaster" Target="/ppt/notesMasters/notesMaster1.xml" Id="R4bcd95d287b34717" /></Relationships>
</file>

<file path=ppt/notesSlides/_rels/notesSlide2.xml.rels>&#65279;<?xml version="1.0" encoding="utf-8"?><Relationships xmlns="http://schemas.openxmlformats.org/package/2006/relationships"><Relationship Type="http://schemas.openxmlformats.org/officeDocument/2006/relationships/slide" Target="/ppt/slides/slide2.xml" Id="R80586e444b9042d0" /><Relationship Type="http://schemas.openxmlformats.org/officeDocument/2006/relationships/notesMaster" Target="/ppt/notesMasters/notesMaster1.xml" Id="R1e0d0cfef98e4b23"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a740418395451f" /><Relationship Type="http://schemas.openxmlformats.org/officeDocument/2006/relationships/notesMaster" Target="/ppt/notesMasters/notesMaster1.xml" Id="R13d00ff955344e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8d592e79fcaa4597" /><Relationship Type="http://schemas.openxmlformats.org/officeDocument/2006/relationships/notesMaster" Target="/ppt/notesMasters/notesMaster1.xml" Id="R61c36a2587e44af7" /></Relationships>
</file>

<file path=ppt/notesSlides/_rels/notesSlide5.xml.rels>&#65279;<?xml version="1.0" encoding="utf-8"?><Relationships xmlns="http://schemas.openxmlformats.org/package/2006/relationships"><Relationship Type="http://schemas.openxmlformats.org/officeDocument/2006/relationships/slide" Target="/ppt/slides/slide5.xml" Id="R78022d4be34448dd" /><Relationship Type="http://schemas.openxmlformats.org/officeDocument/2006/relationships/notesMaster" Target="/ppt/notesMasters/notesMaster1.xml" Id="R7576ae1f105b4d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1c75e564218c4215" /><Relationship Type="http://schemas.openxmlformats.org/officeDocument/2006/relationships/notesMaster" Target="/ppt/notesMasters/notesMaster1.xml" Id="R5abbce11168b4f5f" /></Relationships>
</file>

<file path=ppt/notesSlides/_rels/notesSlide7.xml.rels>&#65279;<?xml version="1.0" encoding="utf-8"?><Relationships xmlns="http://schemas.openxmlformats.org/package/2006/relationships"><Relationship Type="http://schemas.openxmlformats.org/officeDocument/2006/relationships/slide" Target="/ppt/slides/slide7.xml" Id="R82210b94a63d49b1" /><Relationship Type="http://schemas.openxmlformats.org/officeDocument/2006/relationships/notesMaster" Target="/ppt/notesMasters/notesMaster1.xml" Id="Rfba4b2f226624bd3" /></Relationships>
</file>

<file path=ppt/notesSlides/_rels/notesSlide8.xml.rels>&#65279;<?xml version="1.0" encoding="utf-8"?><Relationships xmlns="http://schemas.openxmlformats.org/package/2006/relationships"><Relationship Type="http://schemas.openxmlformats.org/officeDocument/2006/relationships/slide" Target="/ppt/slides/slide8.xml" Id="R42617b46ac1f450d" /><Relationship Type="http://schemas.openxmlformats.org/officeDocument/2006/relationships/notesMaster" Target="/ppt/notesMasters/notesMaster1.xml" Id="R6746b3adf0dd432f" /></Relationships>
</file>

<file path=ppt/notesSlides/_rels/notesSlide9.xml.rels>&#65279;<?xml version="1.0" encoding="utf-8"?><Relationships xmlns="http://schemas.openxmlformats.org/package/2006/relationships"><Relationship Type="http://schemas.openxmlformats.org/officeDocument/2006/relationships/slide" Target="/ppt/slides/slide9.xml" Id="Rd0f1b18d64594e37" /><Relationship Type="http://schemas.openxmlformats.org/officeDocument/2006/relationships/notesMaster" Target="/ppt/notesMasters/notesMaster1.xml" Id="Rfd8f5241dd0d43a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e84baeeb6f84962" /><Relationship Type="http://schemas.openxmlformats.org/officeDocument/2006/relationships/notesMaster" Target="/ppt/notesMasters/notesMaster1.xml" Id="R7fea25d238c741e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bbc52ca67a64357" /><Relationship Type="http://schemas.openxmlformats.org/officeDocument/2006/relationships/notesMaster" Target="/ppt/notesMasters/notesMaster1.xml" Id="Rb10fa01407ec4af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b48cdba33964ea2" /><Relationship Type="http://schemas.openxmlformats.org/officeDocument/2006/relationships/notesMaster" Target="/ppt/notesMasters/notesMaster1.xml" Id="R1e473623a011496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f502824a6174870" /><Relationship Type="http://schemas.openxmlformats.org/officeDocument/2006/relationships/notesMaster" Target="/ppt/notesMasters/notesMaster1.xml" Id="Rcbce9556842444a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3e7f4aa1ca94a81" /><Relationship Type="http://schemas.openxmlformats.org/officeDocument/2006/relationships/notesMaster" Target="/ppt/notesMasters/notesMaster1.xml" Id="R6f58d77c9b5c49c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cb5c00b98ea490d" /><Relationship Type="http://schemas.openxmlformats.org/officeDocument/2006/relationships/notesMaster" Target="/ppt/notesMasters/notesMaster1.xml" Id="Rda3f313e8967489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a82ccadf4e84cf9" /><Relationship Type="http://schemas.openxmlformats.org/officeDocument/2006/relationships/notesMaster" Target="/ppt/notesMasters/notesMaster1.xml" Id="Ra69a5b0a5c374f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CTA and oncofetal selection</a:t>
            </a:r>
          </a:p>
          <a:p xmlns:a="http://schemas.openxmlformats.org/drawingml/2006/main">
            <a:r>
              <a:t>All counts are recomputed from the complete reference; no clinical safety claim.</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selection rules</a:t>
            </a:r>
          </a:p>
          <a:p xmlns:a="http://schemas.openxmlformats.org/drawingml/2006/main">
            <a:r>
              <a:t>Reproductive HPA nTPM; Tyser E-MTAB-9388 gene TPM. Embryonic support: lineage &gt;=20 cells, &gt;=5 positive cells and &gt;=10% at &gt;=1 TPM. Candidate equality passes; stronger RNA evidence &gt;=2x. Every layer contributes even after a hold.</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linked threshold grid</a:t>
            </a:r>
          </a:p>
          <a:p xmlns:a="http://schemas.openxmlformats.org/drawingml/2006/main">
            <a:r>
              <a:t>Native TPM/nTPM retain separate assay identity. CP10K uses nominal ceiling/100, not an empirical conversion. Negative IHC requires exact tissue/cell match, complete group coverage, positive profile controls for every member and no unresolved conflict. https://v23.proteinatlas.org/about/assays%2Bannotation</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Published lists and current assignments</a:t>
            </a:r>
          </a:p>
          <a:p xmlns:a="http://schemas.openxmlformats.org/drawingml/2006/main">
            <a:r>
              <a:t>da Silva 2017: https://doi.org/10.18632/oncotarget.21715</a:t>
            </a:r>
          </a:p>
          <a:p xmlns:a="http://schemas.openxmlformats.org/drawingml/2006/main">
            <a:r>
              <a:t>Wang2016: https://doi.org/10.1038/ncomms10499</a:t>
            </a:r>
          </a:p>
          <a:p xmlns:a="http://schemas.openxmlformats.org/drawingml/2006/main">
            <a:r>
              <a:t>Chang2019: https://doi.org/10.1002/cam4.2223</a:t>
            </a:r>
          </a:p>
          <a:p xmlns:a="http://schemas.openxmlformats.org/drawingml/2006/main">
            <a:r>
              <a:t>Gong2021: https://doi.org/10.1038/s41467-021-22695-y</a:t>
            </a:r>
          </a:p>
          <a:p xmlns:a="http://schemas.openxmlformats.org/drawingml/2006/main">
            <a:r>
              <a:t>Bruggeman2018: https://doi.org/10.1038/s41388-018-0357-2</a:t>
            </a:r>
          </a:p>
          <a:p xmlns:a="http://schemas.openxmlformats.org/drawingml/2006/main">
            <a:r>
              <a:t>Jamin2021: https://doi.org/10.1002/1878-0261.12900</a:t>
            </a:r>
          </a:p>
          <a:p xmlns:a="http://schemas.openxmlformats.org/drawingml/2006/main">
            <a:r>
              <a:t>Loriot2025: https://doi.org/10.1371/journal.pgen.1011734</a:t>
            </a:r>
          </a:p>
          <a:p xmlns:a="http://schemas.openxmlformats.org/drawingml/2006/main">
            <a:r>
              <a:t>Carter2023: https://doi.org/10.1136/jitc-2023-007935</a:t>
            </a:r>
          </a:p>
          <a:p xmlns:a="http://schemas.openxmlformats.org/drawingml/2006/main">
            <a:r>
              <a:t>Seager2024: https://doi.org/10.1186/s12967-024-04918-0</a:t>
            </a:r>
          </a:p>
          <a:p xmlns:a="http://schemas.openxmlformats.org/drawingml/2006/main">
            <a:r>
              <a:t>Bradley2020: https://doi.org/10.1038/s41467-020-19141-w</a:t>
            </a:r>
          </a:p>
          <a:p xmlns:a="http://schemas.openxmlformats.org/drawingml/2006/main">
            <a:r>
              <a:t>Bai2016: https://doi.org/10.1158/0008-5472.CAN-16-0225</a:t>
            </a:r>
          </a:p>
          <a:p xmlns:a="http://schemas.openxmlformats.org/drawingml/2006/main">
            <a:r>
              <a:t>Garg2007: https://doi.org/10.1158/1078-0432.CCR-06-2340</a:t>
            </a:r>
          </a:p>
          <a:p xmlns:a="http://schemas.openxmlformats.org/drawingml/2006/main">
            <a:r>
              <a:t>Boel1995: https://doi.org/10.1016/s1074-7613(95)80053-0</a:t>
            </a:r>
          </a:p>
          <a:p xmlns:a="http://schemas.openxmlformats.org/drawingml/2006/main">
            <a:r>
              <a:t>Paper subsets are unioned before counting; these are groups, not original paper rows.</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Overlaps and biological association</a:t>
            </a:r>
          </a:p>
          <a:p xmlns:a="http://schemas.openxmlformats.org/drawingml/2006/main">
            <a:r>
              <a:t>Top six papers by mapped group count. Matrix counts shared selected groups; diagonal is selected count in each paper. Association counts refer to all reference groups and are independent of paper membership.</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Data used to filter normal expression</a:t>
            </a:r>
          </a:p>
          <a:p xmlns:a="http://schemas.openxmlformats.org/drawingml/2006/main">
            <a:r>
              <a:t>Pinned sources: HPA v23, Monaco, DICE and Collin adult cornea. DICE public slots are not linked donor identities. HPA DICE summaries are not an independent dataset. Full URLs and integration states are in species-source-inventory.csv.</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layer can contribute</a:t>
            </a:r>
          </a:p>
          <a:p xmlns:a="http://schemas.openxmlformats.org/drawingml/2006/main">
            <a:r>
              <a:t>Bars are disjoint categories after each cumulative layer. Earlier CTA counts mean eligible so far. Layer order changes first-removal attribution, not final classification. Full table on next slide.</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Counts at each filtering choice</a:t>
            </a:r>
          </a:p>
          <a:p xmlns:a="http://schemas.openxmlformats.org/drawingml/2006/main">
            <a:r>
              <a:t>First-removal counts are sequential. Independent overlapping effects are retained separately in independent-layer-effects.csv. Unsafe means stronger evidence under policy, not demonstrated toxicity.</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Effect of the policy choices</a:t>
            </a:r>
          </a:p>
          <a:p xmlns:a="http://schemas.openxmlformats.org/drawingml/2006/main">
            <a:r>
              <a:t>Cumulative effects relative to the previous 343-group policy; admissions are not independent marginal effects. Current reprocessing also corrects grouped IHC levels and all-context assay evaluation.</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Named targets in the current set</a:t>
            </a:r>
          </a:p>
          <a:p xmlns:a="http://schemas.openxmlformats.org/drawingml/2006/main">
            <a:r>
              <a:t>NY-ESO-1 is CTAG1A/B; LAGE-1 is CTAG2. Flags do not establish toxicity and are not erased by admission. MAGE genes other than MAGEA4 were not calibration controls.</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Current assignments of known CTAs</a:t>
            </a:r>
          </a:p>
          <a:p xmlns:a="http://schemas.openxmlformats.org/drawingml/2006/main">
            <a:r>
              <a:t>Denominator: 213 historically annotated gene loci. Each is mapped to its current protein-group decision. This slide does not preserve old classifications. Every row and reason is in known-cta-decisions.csv.gz.</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Expression distributions and named targets</a:t>
            </a:r>
          </a:p>
          <a:p xmlns:a="http://schemas.openxmlformats.org/drawingml/2006/main">
            <a:r>
              <a:t>Standalone scientific figure with editable source CSVs. Axes are HPA native nTPM; +0.05 displays zero on logarithmic axes. Color reflects the entire cascade, not a two-axis cutoff. TBXT can qualify through embryonic expression.</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PRAME, CTAG2 and TBXT</a:t>
            </a:r>
          </a:p>
          <a:p xmlns:a="http://schemas.openxmlformats.org/drawingml/2006/main">
            <a:r>
              <a:t>PRAME normal protein: https://pubmed.ncbi.nlm.nih.gov/33890816/ ; IMA203: https://www.nature.com/articles/s41591-025-03650-6 ; fibroblasts: https://elifesciences.org/articles/69854 ; CEA colitis: https://pubmed.ncbi.nlm.nih.gov/21157437/ ; TBXT: https://www.oncotarget.com/article/3086/text/ ; adult disc: https://www.nature.com/articles/s41598-017-01567-w</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evidence categories across species</a:t>
            </a:r>
          </a:p>
          <a:p xmlns:a="http://schemas.openxmlformats.org/drawingml/2006/main">
            <a:r>
              <a:t>Native source scopes and integration states are in the package inventory. BarkBase: https://pubmed.ncbi.nlm.nih.gov/31181663/ ; DoGA: https://www.nature.com/articles/s41467-024-52798-1 ; Pfizer: https://doi.org/10.1038/s41597-026-07512-9 ; Tabula Muris/Senis: https://www.nature.com/articles/s41586-020-2496-1 ; MOCA: https://www.nature.com/articles/s41586-019-0969-x ; GXD: https://www.informatics.jax.org/mgihome/GXD/aboutGXD.shtml</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simple API with explicit coverage</a:t>
            </a:r>
          </a:p>
          <a:p xmlns:a="http://schemas.openxmlformats.org/drawingml/2006/main">
            <a:r>
              <a:t>See docs/cta-selection.md. Gene identities retain namespaces, reference identity, aliases, historic IDs and unresolved alternatives. Representative protein groups do not assert exhaustive isoform identity. Old exact-protein background products remain independently versioned.</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What the release establishes</a:t>
            </a:r>
          </a:p>
          <a:p xmlns:a="http://schemas.openxmlformats.org/drawingml/2006/main">
            <a:r>
              <a:t>Literature and implementation review: https://pirl-unc.github.io/oncoref/audits/cta-release-1.21.0/literature-review/ . All selected rows and excluded rows have current assignments. The versioned exact-protein near-self background remains separate.</a:t>
            </a:r>
          </a:p>
          <a:p xmlns:a="http://schemas.openxmlformats.org/drawingml/2006/main">
            <a:r>
              <a:t>Report: https://pirl-unc.github.io/oncoref/audits/cta-release-1.21.0/</a:t>
            </a:r>
          </a:p>
          <a:p xmlns:a="http://schemas.openxmlformats.org/drawingml/2006/main">
            <a:r>
              <a:t>Policy: oncoref.cta-selection.1.21.0</a:t>
            </a:r>
          </a:p>
          <a:p xmlns:a="http://schemas.openxmlformats.org/drawingml/2006/main">
            <a:r>
              <a:t>Report manifest SHA256: 79a0247b8c94d853e76a4270a5c93f2d758a879a08f5b9d336c476feddcd2b8f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9c7b288445c475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40e586b941248e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dd97771dffb449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6a27d71d7c746a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4e826464aa4495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ee602c21d28493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4F639AD-86A3-461B-BD99-AF79A5C0885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09C1984-CDF3-498B-98CD-974927DD282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753B0C3-DAFA-4C12-B0BB-3FFFC12A09D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5B48C58-68C5-4D11-AF45-FEB0B87656F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2E7CCC7-6914-4077-8639-B5085A58C8D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979B275-1FD0-46BC-86FC-59228F44E24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AE92CE8-40CE-4BE6-8400-D0BC3C6C7FE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26A8109-6E8A-4A14-8AE5-76FB489C4A1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647589B-3346-4C77-8E63-010BD035219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4C19B8F-5EF0-4A05-BFAA-2A11E4EF903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5bfb1f37404c0a" /><Relationship Type="http://schemas.openxmlformats.org/officeDocument/2006/relationships/slideLayout" Target="/ppt/slideLayouts/slideLayout1.xml" Id="R7c491d59aa0c46e9" /><Relationship Type="http://schemas.openxmlformats.org/officeDocument/2006/relationships/slideLayout" Target="/ppt/slideLayouts/slideLayout2.xml" Id="R8d6285f7f51b4e54" /><Relationship Type="http://schemas.openxmlformats.org/officeDocument/2006/relationships/slideLayout" Target="/ppt/slideLayouts/slideLayout3.xml" Id="R4dc49be3e82a4a6f" /><Relationship Type="http://schemas.openxmlformats.org/officeDocument/2006/relationships/slideLayout" Target="/ppt/slideLayouts/slideLayout4.xml" Id="R123f5e5006cf43a6" /><Relationship Type="http://schemas.openxmlformats.org/officeDocument/2006/relationships/slideLayout" Target="/ppt/slideLayouts/slideLayout5.xml" Id="Re19a673752f540c2" /><Relationship Type="http://schemas.openxmlformats.org/officeDocument/2006/relationships/slideLayout" Target="/ppt/slideLayouts/slideLayout6.xml" Id="R00c0d184b70f4e1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c491d59aa0c46e9"/>
    <p:sldLayoutId xmlns:r="http://schemas.openxmlformats.org/officeDocument/2006/relationships" id="2147483650" r:id="R8d6285f7f51b4e54"/>
    <p:sldLayoutId xmlns:r="http://schemas.openxmlformats.org/officeDocument/2006/relationships" id="2147483651" r:id="R4dc49be3e82a4a6f"/>
    <p:sldLayoutId xmlns:r="http://schemas.openxmlformats.org/officeDocument/2006/relationships" id="2147483652" r:id="R123f5e5006cf43a6"/>
    <p:sldLayoutId xmlns:r="http://schemas.openxmlformats.org/officeDocument/2006/relationships" id="2147483653" r:id="Re19a673752f540c2"/>
    <p:sldLayoutId xmlns:r="http://schemas.openxmlformats.org/officeDocument/2006/relationships" id="2147483654" r:id="R00c0d184b70f4e1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2044ee346264070" /><Relationship Type="http://schemas.openxmlformats.org/officeDocument/2006/relationships/notesSlide" Target="/ppt/notesSlides/notesSlide1.xml" Id="R6f45a8e5e51240c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2d2fd1b2e2d4af5" /><Relationship Type="http://schemas.openxmlformats.org/officeDocument/2006/relationships/notesSlide" Target="/ppt/notesSlides/notesSlide2.xml" Id="R36a88d0d2bd84dc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4f89ce0831b496e" /><Relationship Type="http://schemas.openxmlformats.org/officeDocument/2006/relationships/notesSlide" Target="/ppt/notesSlides/notesSlide3.xml" Id="R75337216ae48453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01b111ed0714fb1" /><Relationship Type="http://schemas.openxmlformats.org/officeDocument/2006/relationships/notesSlide" Target="/ppt/notesSlides/notesSlide4.xml" Id="R91edf1171e534c7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889fb678dd8439e" /><Relationship Type="http://schemas.openxmlformats.org/officeDocument/2006/relationships/notesSlide" Target="/ppt/notesSlides/notesSlide5.xml" Id="R10fc965d0aae454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156925dbf7946e7" /><Relationship Type="http://schemas.openxmlformats.org/officeDocument/2006/relationships/notesSlide" Target="/ppt/notesSlides/notesSlide6.xml" Id="Raa28f6f0754b40a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5c5686de11d4454" /><Relationship Type="http://schemas.openxmlformats.org/officeDocument/2006/relationships/chart" Target="/ppt/slides/charts/chart1.xml" Id="Rf43393d1d6584713" /><Relationship Type="http://schemas.openxmlformats.org/officeDocument/2006/relationships/notesSlide" Target="/ppt/notesSlides/notesSlide7.xml" Id="Rf14c19714c5c441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cb96d8f8b944dd0" /><Relationship Type="http://schemas.openxmlformats.org/officeDocument/2006/relationships/notesSlide" Target="/ppt/notesSlides/notesSlide8.xml" Id="R6062676bf1344ba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bc3ea96391d4f05" /><Relationship Type="http://schemas.openxmlformats.org/officeDocument/2006/relationships/notesSlide" Target="/ppt/notesSlides/notesSlide9.xml" Id="Rb2dc07f06280447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4055ec86e5640a4" /><Relationship Type="http://schemas.openxmlformats.org/officeDocument/2006/relationships/notesSlide" Target="/ppt/notesSlides/notesSlide10.xml" Id="Rc1b91778637c4b5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ab692e60aaf4dc8" /><Relationship Type="http://schemas.openxmlformats.org/officeDocument/2006/relationships/chart" Target="/ppt/slides/charts/chart2.xml" Id="R1630456b3ecf47f4" /><Relationship Type="http://schemas.openxmlformats.org/officeDocument/2006/relationships/notesSlide" Target="/ppt/notesSlides/notesSlide11.xml" Id="R2fb5f4751649413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8aa470e30faf42a4" /><Relationship Type="http://schemas.openxmlformats.org/officeDocument/2006/relationships/image" Target="/ppt/media/image.png" Id="R8d182a374567439d" /><Relationship Type="http://schemas.openxmlformats.org/officeDocument/2006/relationships/notesSlide" Target="/ppt/notesSlides/notesSlide12.xml" Id="R24f4efc0971f45e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7324e562dbe34269" /><Relationship Type="http://schemas.openxmlformats.org/officeDocument/2006/relationships/notesSlide" Target="/ppt/notesSlides/notesSlide13.xml" Id="R2815bedc781744b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02ee157757b74476" /><Relationship Type="http://schemas.openxmlformats.org/officeDocument/2006/relationships/notesSlide" Target="/ppt/notesSlides/notesSlide14.xml" Id="R9671f6320442491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feb229f95fd4bff" /><Relationship Type="http://schemas.openxmlformats.org/officeDocument/2006/relationships/notesSlide" Target="/ppt/notesSlides/notesSlide15.xml" Id="R151d760e220f412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0591f8512f541be" /><Relationship Type="http://schemas.openxmlformats.org/officeDocument/2006/relationships/notesSlide" Target="/ppt/notesSlides/notesSlide16.xml" Id="Rb078e2d846c74cb1"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stacked"/>
        <c:varyColors val="0"/>
        <c:ser>
          <c:idx val="0"/>
          <c:order val="0"/>
          <c:tx>
            <c:v>CTA / eligible so far</c:v>
          </c:tx>
          <c:spPr>
            <a:solidFill xmlns:a="http://schemas.openxmlformats.org/drawingml/2006/main">
              <a:srgbClr val="087E8B"/>
            </a:solidFill>
          </c:spPr>
          <c:invertIfNegative val="0"/>
          <c:cat>
            <c:strRef>
              <c:f>'Chart Data'!$A$2:$A$14</c:f>
              <c:strCache>
                <c:ptCount val="13"/>
                <c:pt idx="0">
                  <c:v>External IHC</c:v>
                </c:pt>
                <c:pt idx="1">
                  <c:v>Clinical safety</c:v>
                </c:pt>
                <c:pt idx="2">
                  <c:v>Curated protein</c:v>
                </c:pt>
                <c:pt idx="3">
                  <c:v>Cornea</c:v>
                </c:pt>
                <c:pt idx="4">
                  <c:v>DICE</c:v>
                </c:pt>
                <c:pt idx="5">
                  <c:v>Monaco</c:v>
                </c:pt>
                <c:pt idx="6">
                  <c:v>HPA immune</c:v>
                </c:pt>
                <c:pt idx="7">
                  <c:v>Tissue clusters</c:v>
                </c:pt>
                <c:pt idx="8">
                  <c:v>Bulk RNA</c:v>
                </c:pt>
                <c:pt idx="9">
                  <c:v>Coverage</c:v>
                </c:pt>
                <c:pt idx="10">
                  <c:v>HPA protein</c:v>
                </c:pt>
                <c:pt idx="11">
                  <c:v>Tumor</c:v>
                </c:pt>
                <c:pt idx="12">
                  <c:v>Association</c:v>
                </c:pt>
              </c:strCache>
            </c:strRef>
          </c:cat>
          <c:val>
            <c:numRef>
              <c:f>'Chart Data'!$B$2:$B$14</c:f>
              <c:numCache>
                <c:formatCode>General</c:formatCode>
                <c:ptCount val="13"/>
                <c:pt idx="0">
                  <c:v>463</c:v>
                </c:pt>
                <c:pt idx="1">
                  <c:v>463</c:v>
                </c:pt>
                <c:pt idx="2">
                  <c:v>463</c:v>
                </c:pt>
                <c:pt idx="3">
                  <c:v>464</c:v>
                </c:pt>
                <c:pt idx="4">
                  <c:v>468</c:v>
                </c:pt>
                <c:pt idx="5">
                  <c:v>489</c:v>
                </c:pt>
                <c:pt idx="6">
                  <c:v>500</c:v>
                </c:pt>
                <c:pt idx="7">
                  <c:v>508</c:v>
                </c:pt>
                <c:pt idx="8">
                  <c:v>904</c:v>
                </c:pt>
                <c:pt idx="9">
                  <c:v>3192</c:v>
                </c:pt>
                <c:pt idx="10">
                  <c:v>3282</c:v>
                </c:pt>
                <c:pt idx="11">
                  <c:v>12132</c:v>
                </c:pt>
                <c:pt idx="12">
                  <c:v>12139</c:v>
                </c:pt>
              </c:numCache>
            </c:numRef>
          </c:val>
        </c:ser>
        <c:ser>
          <c:idx val="1"/>
          <c:order val="1"/>
          <c:tx>
            <c:v>Unsafe</c:v>
          </c:tx>
          <c:spPr>
            <a:solidFill xmlns:a="http://schemas.openxmlformats.org/drawingml/2006/main">
              <a:srgbClr val="AC493B"/>
            </a:solidFill>
          </c:spPr>
          <c:invertIfNegative val="0"/>
          <c:cat>
            <c:strRef>
              <c:f>'Chart Data'!$C$2:$C$14</c:f>
              <c:strCache>
                <c:ptCount val="13"/>
                <c:pt idx="0">
                  <c:v>External IHC</c:v>
                </c:pt>
                <c:pt idx="1">
                  <c:v>Clinical safety</c:v>
                </c:pt>
                <c:pt idx="2">
                  <c:v>Curated protein</c:v>
                </c:pt>
                <c:pt idx="3">
                  <c:v>Cornea</c:v>
                </c:pt>
                <c:pt idx="4">
                  <c:v>DICE</c:v>
                </c:pt>
                <c:pt idx="5">
                  <c:v>Monaco</c:v>
                </c:pt>
                <c:pt idx="6">
                  <c:v>HPA immune</c:v>
                </c:pt>
                <c:pt idx="7">
                  <c:v>Tissue clusters</c:v>
                </c:pt>
                <c:pt idx="8">
                  <c:v>Bulk RNA</c:v>
                </c:pt>
                <c:pt idx="9">
                  <c:v>Coverage</c:v>
                </c:pt>
                <c:pt idx="10">
                  <c:v>HPA protein</c:v>
                </c:pt>
                <c:pt idx="11">
                  <c:v>Tumor</c:v>
                </c:pt>
                <c:pt idx="12">
                  <c:v>Association</c:v>
                </c:pt>
              </c:strCache>
            </c:strRef>
          </c:cat>
          <c:val>
            <c:numRef>
              <c:f>'Chart Data'!$D$2:$D$14</c:f>
              <c:numCache>
                <c:formatCode>General</c:formatCode>
                <c:ptCount val="13"/>
                <c:pt idx="0">
                  <c:v>17388</c:v>
                </c:pt>
                <c:pt idx="1">
                  <c:v>17388</c:v>
                </c:pt>
                <c:pt idx="2">
                  <c:v>17387</c:v>
                </c:pt>
                <c:pt idx="3">
                  <c:v>17383</c:v>
                </c:pt>
                <c:pt idx="4">
                  <c:v>17369</c:v>
                </c:pt>
                <c:pt idx="5">
                  <c:v>17308</c:v>
                </c:pt>
                <c:pt idx="6">
                  <c:v>17273</c:v>
                </c:pt>
                <c:pt idx="7">
                  <c:v>17242</c:v>
                </c:pt>
                <c:pt idx="8">
                  <c:v>15870</c:v>
                </c:pt>
                <c:pt idx="9">
                  <c:v>10172</c:v>
                </c:pt>
                <c:pt idx="10">
                  <c:v>10172</c:v>
                </c:pt>
                <c:pt idx="11">
                  <c:v>0</c:v>
                </c:pt>
                <c:pt idx="12">
                  <c:v>0</c:v>
                </c:pt>
              </c:numCache>
            </c:numRef>
          </c:val>
        </c:ser>
        <c:ser>
          <c:idx val="2"/>
          <c:order val="2"/>
          <c:tx>
            <c:v>Neither</c:v>
          </c:tx>
          <c:spPr>
            <a:solidFill xmlns:a="http://schemas.openxmlformats.org/drawingml/2006/main">
              <a:srgbClr val="BEA477"/>
            </a:solidFill>
          </c:spPr>
          <c:invertIfNegative val="0"/>
          <c:cat>
            <c:strRef>
              <c:f>'Chart Data'!$E$2:$E$14</c:f>
              <c:strCache>
                <c:ptCount val="13"/>
                <c:pt idx="0">
                  <c:v>External IHC</c:v>
                </c:pt>
                <c:pt idx="1">
                  <c:v>Clinical safety</c:v>
                </c:pt>
                <c:pt idx="2">
                  <c:v>Curated protein</c:v>
                </c:pt>
                <c:pt idx="3">
                  <c:v>Cornea</c:v>
                </c:pt>
                <c:pt idx="4">
                  <c:v>DICE</c:v>
                </c:pt>
                <c:pt idx="5">
                  <c:v>Monaco</c:v>
                </c:pt>
                <c:pt idx="6">
                  <c:v>HPA immune</c:v>
                </c:pt>
                <c:pt idx="7">
                  <c:v>Tissue clusters</c:v>
                </c:pt>
                <c:pt idx="8">
                  <c:v>Bulk RNA</c:v>
                </c:pt>
                <c:pt idx="9">
                  <c:v>Coverage</c:v>
                </c:pt>
                <c:pt idx="10">
                  <c:v>HPA protein</c:v>
                </c:pt>
                <c:pt idx="11">
                  <c:v>Tumor</c:v>
                </c:pt>
                <c:pt idx="12">
                  <c:v>Association</c:v>
                </c:pt>
              </c:strCache>
            </c:strRef>
          </c:cat>
          <c:val>
            <c:numRef>
              <c:f>'Chart Data'!$F$2:$F$14</c:f>
              <c:numCache>
                <c:formatCode>General</c:formatCode>
                <c:ptCount val="13"/>
                <c:pt idx="0">
                  <c:v>2012</c:v>
                </c:pt>
                <c:pt idx="1">
                  <c:v>2012</c:v>
                </c:pt>
                <c:pt idx="2">
                  <c:v>2013</c:v>
                </c:pt>
                <c:pt idx="3">
                  <c:v>2016</c:v>
                </c:pt>
                <c:pt idx="4">
                  <c:v>2026</c:v>
                </c:pt>
                <c:pt idx="5">
                  <c:v>2066</c:v>
                </c:pt>
                <c:pt idx="6">
                  <c:v>2090</c:v>
                </c:pt>
                <c:pt idx="7">
                  <c:v>2113</c:v>
                </c:pt>
                <c:pt idx="8">
                  <c:v>3089</c:v>
                </c:pt>
                <c:pt idx="9">
                  <c:v>6499</c:v>
                </c:pt>
                <c:pt idx="10">
                  <c:v>6409</c:v>
                </c:pt>
                <c:pt idx="11">
                  <c:v>7731</c:v>
                </c:pt>
                <c:pt idx="12">
                  <c:v>7724</c:v>
                </c:pt>
              </c:numCache>
            </c:numRef>
          </c:val>
        </c:ser>
        <c:dLbls>
          <c:txPr>
            <a:bodyPr xmlns:a="http://schemas.openxmlformats.org/drawingml/2006/main" anchorCtr="1"/>
            <a:lstStyle xmlns:a="http://schemas.openxmlformats.org/drawingml/2006/main"/>
            <a:p xmlns:a="http://schemas.openxmlformats.org/drawingml/2006/main">
              <a:pPr>
                <a:defRPr sz="1650">
                  <a:solidFill>
                    <a:srgbClr val="173B55"/>
                  </a:solidFill>
                  <a:latin typeface="Helvetica Neue"/>
                  <a:ea typeface="Helvetica Neue"/>
                  <a:cs typeface="Helvetica Neue"/>
                </a:defRPr>
              </a:pPr>
            </a:p>
          </c:txPr>
          <c:dLblPos val="inEnd"/>
          <c:showLegendKey val="0"/>
          <c:showVal val="0"/>
          <c:showCatName val="0"/>
          <c:showSerName val="0"/>
          <c:showPercent val="0"/>
          <c:showBubbleSize val="0"/>
          <c:showLeaderLines val="0"/>
        </c:dLbls>
        <c:gapWidth val="40"/>
        <c:overlap val="10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75">
                <a:solidFill>
                  <a:srgbClr val="173B55"/>
                </a:solidFill>
                <a:latin typeface="Helvetica Neue"/>
                <a:ea typeface="Helvetica Neue"/>
                <a:cs typeface="Helvetica Neue"/>
              </a:defRPr>
            </a:pPr>
          </a:p>
        </c:txPr>
        <c:crossAx val="48672768"/>
      </c:catAx>
      <c:valAx>
        <c:axId val="48672768"/>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536675"/>
                </a:solidFill>
                <a:latin typeface="Helvetica Neue"/>
                <a:ea typeface="Helvetica Neue"/>
                <a:cs typeface="Helvetica Neue"/>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173B55"/>
              </a:solidFill>
              <a:latin typeface="Helvetica Neue"/>
              <a:ea typeface="Helvetica Neue"/>
              <a:cs typeface="Helvetica Neue"/>
            </a:defRPr>
          </a:pPr>
        </a:p>
      </c:txPr>
    </c:legend>
    <c:plotVisOnly val="1"/>
  </c:chart>
  <c:spPr>
    <a:solidFill xmlns:a="http://schemas.openxmlformats.org/drawingml/2006/main">
      <a:srgbClr val="FFFFFF"/>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Historical CTA loci, current decision</c:v>
          </c:tx>
          <c:spPr>
            <a:solidFill xmlns:a="http://schemas.openxmlformats.org/drawingml/2006/main">
              <a:srgbClr val="087E8B"/>
            </a:solidFill>
          </c:spPr>
          <c:invertIfNegative val="0"/>
          <c:cat>
            <c:strRef>
              <c:f>'Chart Data'!$A$2:$A$4</c:f>
              <c:strCache>
                <c:ptCount val="3"/>
                <c:pt idx="0">
                  <c:v>Neither</c:v>
                </c:pt>
                <c:pt idx="1">
                  <c:v>Unsafe</c:v>
                </c:pt>
                <c:pt idx="2">
                  <c:v>CTA</c:v>
                </c:pt>
              </c:strCache>
            </c:strRef>
          </c:cat>
          <c:val>
            <c:numRef>
              <c:f>'Chart Data'!$B$2:$B$4</c:f>
              <c:numCache>
                <c:formatCode>General</c:formatCode>
                <c:ptCount val="3"/>
                <c:pt idx="0">
                  <c:v>35</c:v>
                </c:pt>
                <c:pt idx="1">
                  <c:v>16</c:v>
                </c:pt>
                <c:pt idx="2">
                  <c:v>162</c:v>
                </c:pt>
              </c:numCache>
            </c:numRef>
          </c:val>
        </c:ser>
        <c:dLbls>
          <c:txPr>
            <a:bodyPr xmlns:a="http://schemas.openxmlformats.org/drawingml/2006/main" anchorCtr="1"/>
            <a:lstStyle xmlns:a="http://schemas.openxmlformats.org/drawingml/2006/main"/>
            <a:p xmlns:a="http://schemas.openxmlformats.org/drawingml/2006/main">
              <a:pPr>
                <a:defRPr sz="1650">
                  <a:solidFill>
                    <a:srgbClr val="173B55"/>
                  </a:solidFill>
                  <a:latin typeface="Helvetica Neue"/>
                  <a:ea typeface="Helvetica Neue"/>
                  <a:cs typeface="Helvetica Neue"/>
                </a:defRPr>
              </a:pPr>
            </a:p>
          </c:txPr>
          <c:dLblPos val="outEnd"/>
          <c:showLegendKey val="0"/>
          <c:showVal val="1"/>
          <c:showCatName val="0"/>
          <c:showSerName val="0"/>
          <c:showPercent val="0"/>
          <c:showBubbleSize val="0"/>
          <c:showLeaderLines val="0"/>
        </c:dLbls>
        <c:gapWidth val="4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2250">
                <a:solidFill>
                  <a:srgbClr val="173B55"/>
                </a:solidFill>
                <a:latin typeface="Helvetica Neue"/>
                <a:ea typeface="Helvetica Neue"/>
                <a:cs typeface="Helvetica Neue"/>
              </a:defRPr>
            </a:pPr>
          </a:p>
        </c:txPr>
        <c:crossAx val="48672768"/>
      </c:catAx>
      <c:valAx>
        <c:axId val="48672768"/>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536675"/>
                </a:solidFill>
                <a:latin typeface="Helvetica Neue"/>
                <a:ea typeface="Helvetica Neue"/>
                <a:cs typeface="Helvetica Neue"/>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8004963-A766-490E-BCC6-7EF9A5351017}"/>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RELEASE 1.21.0</a:t>
            </a:r>
          </a:p>
        </p:txBody>
      </p:sp>
      <p:sp>
        <p:nvSpPr>
          <p:cNvPr id="2" name="">
            <a:extLst xmlns:a="http://schemas.openxmlformats.org/drawingml/2006/main">
              <a:ext uri="{FF2B5EF4-FFF2-40B4-BE49-F238E27FC236}">
                <a16:creationId xmlns:a16="http://schemas.microsoft.com/office/drawing/2014/main" id="{7629C9DE-2987-4E34-8799-494531B8C32E}"/>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CTA and oncofetal selection</a:t>
            </a:r>
          </a:p>
        </p:txBody>
      </p:sp>
      <p:sp>
        <p:nvSpPr>
          <p:cNvPr id="3" name="">
            <a:extLst xmlns:a="http://schemas.openxmlformats.org/drawingml/2006/main">
              <a:ext uri="{FF2B5EF4-FFF2-40B4-BE49-F238E27FC236}">
                <a16:creationId xmlns:a16="http://schemas.microsoft.com/office/drawing/2014/main" id="{A5C17F07-0E64-4F64-921E-B21E5EDC1618}"/>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CA5A39A4-7B8D-491D-8DB3-4FE8204D5422}"/>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330C5E2-D130-4E4D-8119-955487828F1F}"/>
              </a:ext>
            </a:extLst>
          </p:cNvPr>
          <p:cNvSpPr>
            <a:spLocks xmlns:a="http://schemas.openxmlformats.org/drawingml/2006/main" noGrp="1"/>
          </p:cNvSpPr>
          <p:nvPr/>
        </p:nvSpPr>
        <p:spPr>
          <a:xfrm xmlns:a="http://schemas.openxmlformats.org/drawingml/2006/main">
            <a:off x="609600" y="1952625"/>
            <a:ext cx="4953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9450" b="1">
                <a:solidFill>
                  <a:srgbClr val="087E8B"/>
                </a:solidFill>
                <a:latin typeface="Helvetica Neue"/>
                <a:ea typeface="Helvetica Neue"/>
                <a:cs typeface="Helvetica Neue"/>
              </a:defRPr>
            </a:defPPr>
            <a:lvl1pPr>
              <a:defRPr sz="9450" b="1">
                <a:solidFill>
                  <a:srgbClr val="087E8B"/>
                </a:solidFill>
                <a:latin typeface="Helvetica Neue"/>
                <a:ea typeface="Helvetica Neue"/>
                <a:cs typeface="Helvetica Neue"/>
              </a:defRPr>
            </a:lvl1pPr>
            <a:lvl2pPr>
              <a:defRPr sz="9450" b="1">
                <a:solidFill>
                  <a:srgbClr val="087E8B"/>
                </a:solidFill>
                <a:latin typeface="Helvetica Neue"/>
                <a:ea typeface="Helvetica Neue"/>
                <a:cs typeface="Helvetica Neue"/>
              </a:defRPr>
            </a:lvl2pPr>
            <a:lvl3pPr>
              <a:defRPr sz="9450" b="1">
                <a:solidFill>
                  <a:srgbClr val="087E8B"/>
                </a:solidFill>
                <a:latin typeface="Helvetica Neue"/>
                <a:ea typeface="Helvetica Neue"/>
                <a:cs typeface="Helvetica Neue"/>
              </a:defRPr>
            </a:lvl3pPr>
            <a:lvl4pPr>
              <a:defRPr sz="9450" b="1">
                <a:solidFill>
                  <a:srgbClr val="087E8B"/>
                </a:solidFill>
                <a:latin typeface="Helvetica Neue"/>
                <a:ea typeface="Helvetica Neue"/>
                <a:cs typeface="Helvetica Neue"/>
              </a:defRPr>
            </a:lvl4pPr>
            <a:lvl5pPr>
              <a:defRPr sz="9450" b="1">
                <a:solidFill>
                  <a:srgbClr val="087E8B"/>
                </a:solidFill>
                <a:latin typeface="Helvetica Neue"/>
                <a:ea typeface="Helvetica Neue"/>
                <a:cs typeface="Helvetica Neue"/>
              </a:defRPr>
            </a:lvl5pPr>
            <a:lvl6pPr>
              <a:defRPr sz="9450" b="1">
                <a:solidFill>
                  <a:srgbClr val="087E8B"/>
                </a:solidFill>
                <a:latin typeface="Helvetica Neue"/>
                <a:ea typeface="Helvetica Neue"/>
                <a:cs typeface="Helvetica Neue"/>
              </a:defRPr>
            </a:lvl6pPr>
            <a:lvl7pPr>
              <a:defRPr sz="9450" b="1">
                <a:solidFill>
                  <a:srgbClr val="087E8B"/>
                </a:solidFill>
                <a:latin typeface="Helvetica Neue"/>
                <a:ea typeface="Helvetica Neue"/>
                <a:cs typeface="Helvetica Neue"/>
              </a:defRPr>
            </a:lvl7pPr>
            <a:lvl8pPr>
              <a:defRPr sz="9450" b="1">
                <a:solidFill>
                  <a:srgbClr val="087E8B"/>
                </a:solidFill>
                <a:latin typeface="Helvetica Neue"/>
                <a:ea typeface="Helvetica Neue"/>
                <a:cs typeface="Helvetica Neue"/>
              </a:defRPr>
            </a:lvl8pPr>
            <a:lvl9pPr>
              <a:defRPr sz="9450" b="1">
                <a:solidFill>
                  <a:srgbClr val="087E8B"/>
                </a:solidFill>
                <a:latin typeface="Helvetica Neue"/>
                <a:ea typeface="Helvetica Neue"/>
                <a:cs typeface="Helvetica Neue"/>
              </a:defRPr>
            </a:lvl9pPr>
          </a:lstStyle>
          <a:p xmlns:a="http://schemas.openxmlformats.org/drawingml/2006/main">
            <a:pPr>
              <a:defRPr sz="9450" b="1">
                <a:solidFill>
                  <a:srgbClr val="087E8B"/>
                </a:solidFill>
                <a:latin typeface="Helvetica Neue"/>
                <a:ea typeface="Helvetica Neue"/>
                <a:cs typeface="Helvetica Neue"/>
              </a:defRPr>
            </a:pPr>
            <a:r>
              <a:rPr sz="9450" b="1">
                <a:solidFill>
                  <a:srgbClr val="087E8B"/>
                </a:solidFill>
                <a:latin typeface="Helvetica Neue"/>
                <a:ea typeface="Helvetica Neue"/>
                <a:cs typeface="Helvetica Neue"/>
              </a:rPr>
              <a:t>463</a:t>
            </a:r>
          </a:p>
        </p:txBody>
      </p:sp>
      <p:sp>
        <p:nvSpPr>
          <p:cNvPr id="6" name="">
            <a:extLst xmlns:a="http://schemas.openxmlformats.org/drawingml/2006/main">
              <a:ext uri="{FF2B5EF4-FFF2-40B4-BE49-F238E27FC236}">
                <a16:creationId xmlns:a16="http://schemas.microsoft.com/office/drawing/2014/main" id="{D2C68B13-F914-41FF-AEF4-DF2EDD61EDD8}"/>
              </a:ext>
            </a:extLst>
          </p:cNvPr>
          <p:cNvSpPr>
            <a:spLocks xmlns:a="http://schemas.openxmlformats.org/drawingml/2006/main" noGrp="1"/>
          </p:cNvSpPr>
          <p:nvPr/>
        </p:nvSpPr>
        <p:spPr>
          <a:xfrm xmlns:a="http://schemas.openxmlformats.org/drawingml/2006/main">
            <a:off x="609600" y="37147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00" b="1">
                <a:solidFill>
                  <a:srgbClr val="173B55"/>
                </a:solidFill>
                <a:latin typeface="Helvetica Neue"/>
                <a:ea typeface="Helvetica Neue"/>
                <a:cs typeface="Helvetica Neue"/>
              </a:defRPr>
            </a:defPPr>
            <a:lvl1pPr>
              <a:defRPr sz="2700" b="1">
                <a:solidFill>
                  <a:srgbClr val="173B55"/>
                </a:solidFill>
                <a:latin typeface="Helvetica Neue"/>
                <a:ea typeface="Helvetica Neue"/>
                <a:cs typeface="Helvetica Neue"/>
              </a:defRPr>
            </a:lvl1pPr>
            <a:lvl2pPr>
              <a:defRPr sz="2700" b="1">
                <a:solidFill>
                  <a:srgbClr val="173B55"/>
                </a:solidFill>
                <a:latin typeface="Helvetica Neue"/>
                <a:ea typeface="Helvetica Neue"/>
                <a:cs typeface="Helvetica Neue"/>
              </a:defRPr>
            </a:lvl2pPr>
            <a:lvl3pPr>
              <a:defRPr sz="2700" b="1">
                <a:solidFill>
                  <a:srgbClr val="173B55"/>
                </a:solidFill>
                <a:latin typeface="Helvetica Neue"/>
                <a:ea typeface="Helvetica Neue"/>
                <a:cs typeface="Helvetica Neue"/>
              </a:defRPr>
            </a:lvl3pPr>
            <a:lvl4pPr>
              <a:defRPr sz="2700" b="1">
                <a:solidFill>
                  <a:srgbClr val="173B55"/>
                </a:solidFill>
                <a:latin typeface="Helvetica Neue"/>
                <a:ea typeface="Helvetica Neue"/>
                <a:cs typeface="Helvetica Neue"/>
              </a:defRPr>
            </a:lvl4pPr>
            <a:lvl5pPr>
              <a:defRPr sz="2700" b="1">
                <a:solidFill>
                  <a:srgbClr val="173B55"/>
                </a:solidFill>
                <a:latin typeface="Helvetica Neue"/>
                <a:ea typeface="Helvetica Neue"/>
                <a:cs typeface="Helvetica Neue"/>
              </a:defRPr>
            </a:lvl5pPr>
            <a:lvl6pPr>
              <a:defRPr sz="2700" b="1">
                <a:solidFill>
                  <a:srgbClr val="173B55"/>
                </a:solidFill>
                <a:latin typeface="Helvetica Neue"/>
                <a:ea typeface="Helvetica Neue"/>
                <a:cs typeface="Helvetica Neue"/>
              </a:defRPr>
            </a:lvl6pPr>
            <a:lvl7pPr>
              <a:defRPr sz="2700" b="1">
                <a:solidFill>
                  <a:srgbClr val="173B55"/>
                </a:solidFill>
                <a:latin typeface="Helvetica Neue"/>
                <a:ea typeface="Helvetica Neue"/>
                <a:cs typeface="Helvetica Neue"/>
              </a:defRPr>
            </a:lvl7pPr>
            <a:lvl8pPr>
              <a:defRPr sz="2700" b="1">
                <a:solidFill>
                  <a:srgbClr val="173B55"/>
                </a:solidFill>
                <a:latin typeface="Helvetica Neue"/>
                <a:ea typeface="Helvetica Neue"/>
                <a:cs typeface="Helvetica Neue"/>
              </a:defRPr>
            </a:lvl8pPr>
            <a:lvl9pPr>
              <a:defRPr sz="2700" b="1">
                <a:solidFill>
                  <a:srgbClr val="173B55"/>
                </a:solidFill>
                <a:latin typeface="Helvetica Neue"/>
                <a:ea typeface="Helvetica Neue"/>
                <a:cs typeface="Helvetica Neue"/>
              </a:defRPr>
            </a:lvl9pPr>
          </a:lstStyle>
          <a:p xmlns:a="http://schemas.openxmlformats.org/drawingml/2006/main">
            <a:pPr>
              <a:defRPr sz="2700" b="1">
                <a:solidFill>
                  <a:srgbClr val="173B55"/>
                </a:solidFill>
                <a:latin typeface="Helvetica Neue"/>
                <a:ea typeface="Helvetica Neue"/>
                <a:cs typeface="Helvetica Neue"/>
              </a:defRPr>
            </a:pPr>
            <a:r>
              <a:rPr sz="2700" b="1">
                <a:solidFill>
                  <a:srgbClr val="173B55"/>
                </a:solidFill>
                <a:latin typeface="Helvetica Neue"/>
                <a:ea typeface="Helvetica Neue"/>
                <a:cs typeface="Helvetica Neue"/>
              </a:rPr>
              <a:t>selected protein-equivalence groups</a:t>
            </a:r>
          </a:p>
        </p:txBody>
      </p:sp>
      <p:sp>
        <p:nvSpPr>
          <p:cNvPr id="7" name="">
            <a:extLst xmlns:a="http://schemas.openxmlformats.org/drawingml/2006/main">
              <a:ext uri="{FF2B5EF4-FFF2-40B4-BE49-F238E27FC236}">
                <a16:creationId xmlns:a16="http://schemas.microsoft.com/office/drawing/2014/main" id="{F42715E7-9956-4039-8BB0-7D6617F18BE5}"/>
              </a:ext>
            </a:extLst>
          </p:cNvPr>
          <p:cNvSpPr>
            <a:spLocks xmlns:a="http://schemas.openxmlformats.org/drawingml/2006/main" noGrp="1"/>
          </p:cNvSpPr>
          <p:nvPr/>
        </p:nvSpPr>
        <p:spPr>
          <a:xfrm xmlns:a="http://schemas.openxmlformats.org/drawingml/2006/main">
            <a:off x="609600" y="45243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0">
                <a:solidFill>
                  <a:srgbClr val="173B55"/>
                </a:solidFill>
                <a:latin typeface="Helvetica Neue"/>
                <a:ea typeface="Helvetica Neue"/>
                <a:cs typeface="Helvetica Neue"/>
              </a:defRPr>
            </a:defPPr>
            <a:lvl1pPr>
              <a:defRPr sz="2325" b="0">
                <a:solidFill>
                  <a:srgbClr val="173B55"/>
                </a:solidFill>
                <a:latin typeface="Helvetica Neue"/>
                <a:ea typeface="Helvetica Neue"/>
                <a:cs typeface="Helvetica Neue"/>
              </a:defRPr>
            </a:lvl1pPr>
            <a:lvl2pPr>
              <a:defRPr sz="2325" b="0">
                <a:solidFill>
                  <a:srgbClr val="173B55"/>
                </a:solidFill>
                <a:latin typeface="Helvetica Neue"/>
                <a:ea typeface="Helvetica Neue"/>
                <a:cs typeface="Helvetica Neue"/>
              </a:defRPr>
            </a:lvl2pPr>
            <a:lvl3pPr>
              <a:defRPr sz="2325" b="0">
                <a:solidFill>
                  <a:srgbClr val="173B55"/>
                </a:solidFill>
                <a:latin typeface="Helvetica Neue"/>
                <a:ea typeface="Helvetica Neue"/>
                <a:cs typeface="Helvetica Neue"/>
              </a:defRPr>
            </a:lvl3pPr>
            <a:lvl4pPr>
              <a:defRPr sz="2325" b="0">
                <a:solidFill>
                  <a:srgbClr val="173B55"/>
                </a:solidFill>
                <a:latin typeface="Helvetica Neue"/>
                <a:ea typeface="Helvetica Neue"/>
                <a:cs typeface="Helvetica Neue"/>
              </a:defRPr>
            </a:lvl4pPr>
            <a:lvl5pPr>
              <a:defRPr sz="2325" b="0">
                <a:solidFill>
                  <a:srgbClr val="173B55"/>
                </a:solidFill>
                <a:latin typeface="Helvetica Neue"/>
                <a:ea typeface="Helvetica Neue"/>
                <a:cs typeface="Helvetica Neue"/>
              </a:defRPr>
            </a:lvl5pPr>
            <a:lvl6pPr>
              <a:defRPr sz="2325" b="0">
                <a:solidFill>
                  <a:srgbClr val="173B55"/>
                </a:solidFill>
                <a:latin typeface="Helvetica Neue"/>
                <a:ea typeface="Helvetica Neue"/>
                <a:cs typeface="Helvetica Neue"/>
              </a:defRPr>
            </a:lvl6pPr>
            <a:lvl7pPr>
              <a:defRPr sz="2325" b="0">
                <a:solidFill>
                  <a:srgbClr val="173B55"/>
                </a:solidFill>
                <a:latin typeface="Helvetica Neue"/>
                <a:ea typeface="Helvetica Neue"/>
                <a:cs typeface="Helvetica Neue"/>
              </a:defRPr>
            </a:lvl7pPr>
            <a:lvl8pPr>
              <a:defRPr sz="2325" b="0">
                <a:solidFill>
                  <a:srgbClr val="173B55"/>
                </a:solidFill>
                <a:latin typeface="Helvetica Neue"/>
                <a:ea typeface="Helvetica Neue"/>
                <a:cs typeface="Helvetica Neue"/>
              </a:defRPr>
            </a:lvl8pPr>
            <a:lvl9pPr>
              <a:defRPr sz="2325" b="0">
                <a:solidFill>
                  <a:srgbClr val="173B55"/>
                </a:solidFill>
                <a:latin typeface="Helvetica Neue"/>
                <a:ea typeface="Helvetica Neue"/>
                <a:cs typeface="Helvetica Neue"/>
              </a:defRPr>
            </a:lvl9pPr>
          </a:lstStyle>
          <a:p xmlns:a="http://schemas.openxmlformats.org/drawingml/2006/main">
            <a:pPr>
              <a:defRPr sz="2325" b="0">
                <a:solidFill>
                  <a:srgbClr val="173B55"/>
                </a:solidFill>
                <a:latin typeface="Helvetica Neue"/>
                <a:ea typeface="Helvetica Neue"/>
                <a:cs typeface="Helvetica Neue"/>
              </a:defRPr>
            </a:pPr>
            <a:r>
              <a:rPr sz="2325" b="0">
                <a:solidFill>
                  <a:srgbClr val="173B55"/>
                </a:solidFill>
                <a:latin typeface="Helvetica Neue"/>
                <a:ea typeface="Helvetica Neue"/>
                <a:cs typeface="Helvetica Neue"/>
              </a:rPr>
              <a:t>481 gene loci · 17,388 Unsafe · 2,012 Neither</a:t>
            </a:r>
          </a:p>
        </p:txBody>
      </p:sp>
      <p:sp>
        <p:nvSpPr>
          <p:cNvPr id="8" name="">
            <a:extLst xmlns:a="http://schemas.openxmlformats.org/drawingml/2006/main">
              <a:ext uri="{FF2B5EF4-FFF2-40B4-BE49-F238E27FC236}">
                <a16:creationId xmlns:a16="http://schemas.microsoft.com/office/drawing/2014/main" id="{20674A14-1DBA-4FC4-B878-20CBFA2F282A}"/>
              </a:ext>
            </a:extLst>
          </p:cNvPr>
          <p:cNvSpPr>
            <a:spLocks xmlns:a="http://schemas.openxmlformats.org/drawingml/2006/main" noGrp="1"/>
          </p:cNvSpPr>
          <p:nvPr/>
        </p:nvSpPr>
        <p:spPr>
          <a:xfrm xmlns:a="http://schemas.openxmlformats.org/drawingml/2006/main">
            <a:off x="609600" y="55245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0">
                <a:solidFill>
                  <a:srgbClr val="536675"/>
                </a:solidFill>
                <a:latin typeface="Helvetica Neue"/>
                <a:ea typeface="Helvetica Neue"/>
                <a:cs typeface="Helvetica Neue"/>
              </a:defRPr>
            </a:defPPr>
            <a:lvl1pPr>
              <a:defRPr sz="2100" b="0">
                <a:solidFill>
                  <a:srgbClr val="536675"/>
                </a:solidFill>
                <a:latin typeface="Helvetica Neue"/>
                <a:ea typeface="Helvetica Neue"/>
                <a:cs typeface="Helvetica Neue"/>
              </a:defRPr>
            </a:lvl1pPr>
            <a:lvl2pPr>
              <a:defRPr sz="2100" b="0">
                <a:solidFill>
                  <a:srgbClr val="536675"/>
                </a:solidFill>
                <a:latin typeface="Helvetica Neue"/>
                <a:ea typeface="Helvetica Neue"/>
                <a:cs typeface="Helvetica Neue"/>
              </a:defRPr>
            </a:lvl2pPr>
            <a:lvl3pPr>
              <a:defRPr sz="2100" b="0">
                <a:solidFill>
                  <a:srgbClr val="536675"/>
                </a:solidFill>
                <a:latin typeface="Helvetica Neue"/>
                <a:ea typeface="Helvetica Neue"/>
                <a:cs typeface="Helvetica Neue"/>
              </a:defRPr>
            </a:lvl3pPr>
            <a:lvl4pPr>
              <a:defRPr sz="2100" b="0">
                <a:solidFill>
                  <a:srgbClr val="536675"/>
                </a:solidFill>
                <a:latin typeface="Helvetica Neue"/>
                <a:ea typeface="Helvetica Neue"/>
                <a:cs typeface="Helvetica Neue"/>
              </a:defRPr>
            </a:lvl4pPr>
            <a:lvl5pPr>
              <a:defRPr sz="2100" b="0">
                <a:solidFill>
                  <a:srgbClr val="536675"/>
                </a:solidFill>
                <a:latin typeface="Helvetica Neue"/>
                <a:ea typeface="Helvetica Neue"/>
                <a:cs typeface="Helvetica Neue"/>
              </a:defRPr>
            </a:lvl5pPr>
            <a:lvl6pPr>
              <a:defRPr sz="2100" b="0">
                <a:solidFill>
                  <a:srgbClr val="536675"/>
                </a:solidFill>
                <a:latin typeface="Helvetica Neue"/>
                <a:ea typeface="Helvetica Neue"/>
                <a:cs typeface="Helvetica Neue"/>
              </a:defRPr>
            </a:lvl6pPr>
            <a:lvl7pPr>
              <a:defRPr sz="2100" b="0">
                <a:solidFill>
                  <a:srgbClr val="536675"/>
                </a:solidFill>
                <a:latin typeface="Helvetica Neue"/>
                <a:ea typeface="Helvetica Neue"/>
                <a:cs typeface="Helvetica Neue"/>
              </a:defRPr>
            </a:lvl7pPr>
            <a:lvl8pPr>
              <a:defRPr sz="2100" b="0">
                <a:solidFill>
                  <a:srgbClr val="536675"/>
                </a:solidFill>
                <a:latin typeface="Helvetica Neue"/>
                <a:ea typeface="Helvetica Neue"/>
                <a:cs typeface="Helvetica Neue"/>
              </a:defRPr>
            </a:lvl8pPr>
            <a:lvl9pPr>
              <a:defRPr sz="2100" b="0">
                <a:solidFill>
                  <a:srgbClr val="536675"/>
                </a:solidFill>
                <a:latin typeface="Helvetica Neue"/>
                <a:ea typeface="Helvetica Neue"/>
                <a:cs typeface="Helvetica Neue"/>
              </a:defRPr>
            </a:lvl9pPr>
          </a:lstStyle>
          <a:p xmlns:a="http://schemas.openxmlformats.org/drawingml/2006/main">
            <a:pPr>
              <a:defRPr sz="2100" b="0">
                <a:solidFill>
                  <a:srgbClr val="536675"/>
                </a:solidFill>
                <a:latin typeface="Helvetica Neue"/>
                <a:ea typeface="Helvetica Neue"/>
                <a:cs typeface="Helvetica Neue"/>
              </a:defRPr>
            </a:pPr>
            <a:r>
              <a:rPr sz="2100" b="0">
                <a:solidFill>
                  <a:srgbClr val="536675"/>
                </a:solidFill>
                <a:latin typeface="Helvetica Neue"/>
                <a:ea typeface="Helvetica Neue"/>
                <a:cs typeface="Helvetica Neue"/>
              </a:rPr>
              <a:t>Versioned evidence, uniform rules and explicit coverage for human, dog and mouse.</a:t>
            </a:r>
          </a:p>
        </p:txBody>
      </p:sp>
    </p:spTree>
    <p:extLst>
      <p:ext uri="{BB962C8B-B14F-4D97-AF65-F5344CB8AC3E}">
        <p14:creationId xmlns:p14="http://schemas.microsoft.com/office/powerpoint/2010/main" val="161225196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64944E6-7FF3-4C95-9B65-3EB1A2E1AFC9}"/>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HUMAN POLICY</a:t>
            </a:r>
          </a:p>
        </p:txBody>
      </p:sp>
      <p:sp>
        <p:nvSpPr>
          <p:cNvPr id="2" name="">
            <a:extLst xmlns:a="http://schemas.openxmlformats.org/drawingml/2006/main">
              <a:ext uri="{FF2B5EF4-FFF2-40B4-BE49-F238E27FC236}">
                <a16:creationId xmlns:a16="http://schemas.microsoft.com/office/drawing/2014/main" id="{F48F34BD-09BD-466D-A8DE-D6981E3E88F3}"/>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The selection rules</a:t>
            </a:r>
          </a:p>
        </p:txBody>
      </p:sp>
      <p:sp>
        <p:nvSpPr>
          <p:cNvPr id="3" name="">
            <a:extLst xmlns:a="http://schemas.openxmlformats.org/drawingml/2006/main">
              <a:ext uri="{FF2B5EF4-FFF2-40B4-BE49-F238E27FC236}">
                <a16:creationId xmlns:a16="http://schemas.microsoft.com/office/drawing/2014/main" id="{33BE3E1D-8605-4648-A4AD-59F5DA363DF0}"/>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D10832C2-7F2D-43EF-96DC-45BC3EB963DA}"/>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02</a:t>
            </a:r>
          </a:p>
        </p:txBody>
      </p:sp>
      <p:graphicFrame>
        <p:nvGraphicFramePr>
          <p:cNvPr id="5" name="">
            <a:extLst xmlns:a="http://schemas.openxmlformats.org/drawingml/2006/main">
              <a:ext uri="{FF2B5EF4-FFF2-40B4-BE49-F238E27FC236}">
                <a16:creationId xmlns:a16="http://schemas.microsoft.com/office/drawing/2014/main" id="{6BAC2B27-75AA-492A-A665-FF73BC874367}"/>
              </a:ext>
            </a:extLst>
          </p:cNvPr>
          <p:cNvGraphicFramePr/>
          <p:nvPr/>
        </p:nvGraphicFramePr>
        <p:xfrm>
          <a:off xmlns:a="http://schemas.openxmlformats.org/drawingml/2006/main" x="609600" y="1619250"/>
          <a:ext xmlns:a="http://schemas.openxmlformats.org/drawingml/2006/main" cx="10972800" cy="3714750"/>
        </p:xfrm>
        <a:graphic xmlns:a="http://schemas.openxmlformats.org/drawingml/2006/main">
          <a:graphicData uri="http://schemas.openxmlformats.org/drawingml/2006/table">
            <a:tbl>
              <a:tblPr/>
              <a:tblGrid>
                <a:gridCol w="2333625"/>
                <a:gridCol w="8639175"/>
              </a:tblGrid>
              <a:tr h="530679">
                <a:tc>
                  <a:txBody>
                    <a:bodyPr/>
                    <a:lstStyle/>
                    <a:p>
                      <a:r>
                        <a:rPr sz="1800" b="1">
                          <a:solidFill>
                            <a:srgbClr val="FFFFFF"/>
                          </a:solidFill>
                          <a:latin typeface="Helvetica Neue"/>
                          <a:ea typeface="Helvetica Neue"/>
                          <a:cs typeface="Helvetica Neue"/>
                        </a:rPr>
                        <a:t>Gate</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800" b="1">
                          <a:solidFill>
                            <a:srgbClr val="FFFFFF"/>
                          </a:solidFill>
                          <a:latin typeface="Helvetica Neue"/>
                          <a:ea typeface="Helvetica Neue"/>
                          <a:cs typeface="Helvetica Neue"/>
                        </a:rPr>
                        <a:t>Rule</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530679">
                <a:tc>
                  <a:txBody>
                    <a:bodyPr/>
                    <a:lstStyle/>
                    <a:p>
                      <a:r>
                        <a:rPr sz="1800" b="1">
                          <a:solidFill>
                            <a:srgbClr val="173B55"/>
                          </a:solidFill>
                          <a:latin typeface="Helvetica Neue"/>
                          <a:ea typeface="Helvetica Neue"/>
                          <a:cs typeface="Helvetica Neue"/>
                        </a:rPr>
                        <a:t>Association</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800" b="0">
                          <a:solidFill>
                            <a:srgbClr val="173B55"/>
                          </a:solidFill>
                          <a:latin typeface="Helvetica Neue"/>
                          <a:ea typeface="Helvetica Neue"/>
                          <a:cs typeface="Helvetica Neue"/>
                        </a:rPr>
                        <a:t>Reproductive ≥5 nTPM and &gt; adult bulk; OR embryonic mean ≥5 TPM</a:t>
                      </a:r>
                    </a:p>
                  </a:txBody>
                  <a:tcPr marL="95250" marR="95250" marT="19050" marB="19050">
                    <a:lnR w="4763">
                      <a:solidFill>
                        <a:srgbClr val="D9E2E8"/>
                      </a:solidFill>
                      <a:prstDash val="solid"/>
                    </a:lnR>
                    <a:lnB w="4763">
                      <a:solidFill>
                        <a:srgbClr val="D9E2E8"/>
                      </a:solidFill>
                      <a:prstDash val="solid"/>
                    </a:lnB>
                    <a:solidFill>
                      <a:srgbClr val="FFFFFF"/>
                    </a:solidFill>
                  </a:tcPr>
                </a:tc>
              </a:tr>
              <a:tr h="530679">
                <a:tc>
                  <a:txBody>
                    <a:bodyPr/>
                    <a:lstStyle/>
                    <a:p>
                      <a:r>
                        <a:rPr sz="1800" b="1">
                          <a:solidFill>
                            <a:srgbClr val="173B55"/>
                          </a:solidFill>
                          <a:latin typeface="Helvetica Neue"/>
                          <a:ea typeface="Helvetica Neue"/>
                          <a:cs typeface="Helvetica Neue"/>
                        </a:rPr>
                        <a:t>Tumor</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800" b="0">
                          <a:solidFill>
                            <a:srgbClr val="173B55"/>
                          </a:solidFill>
                          <a:latin typeface="Helvetica Neue"/>
                          <a:ea typeface="Helvetica Neue"/>
                          <a:cs typeface="Helvetica Neue"/>
                        </a:rPr>
                        <a:t>≥2 TPM / pTPM in at least one compatible tumor sample</a:t>
                      </a:r>
                    </a:p>
                  </a:txBody>
                  <a:tcPr marL="95250" marR="95250" marT="19050" marB="19050">
                    <a:lnR w="4763">
                      <a:solidFill>
                        <a:srgbClr val="D9E2E8"/>
                      </a:solidFill>
                      <a:prstDash val="solid"/>
                    </a:lnR>
                    <a:lnB w="4763">
                      <a:solidFill>
                        <a:srgbClr val="D9E2E8"/>
                      </a:solidFill>
                      <a:prstDash val="solid"/>
                    </a:lnB>
                    <a:solidFill>
                      <a:srgbClr val="F3F6F8"/>
                    </a:solidFill>
                  </a:tcPr>
                </a:tc>
              </a:tr>
              <a:tr h="530679">
                <a:tc>
                  <a:txBody>
                    <a:bodyPr/>
                    <a:lstStyle/>
                    <a:p>
                      <a:r>
                        <a:rPr sz="1800" b="1">
                          <a:solidFill>
                            <a:srgbClr val="173B55"/>
                          </a:solidFill>
                          <a:latin typeface="Helvetica Neue"/>
                          <a:ea typeface="Helvetica Neue"/>
                          <a:cs typeface="Helvetica Neue"/>
                        </a:rPr>
                        <a:t>Coverage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800" b="0">
                          <a:solidFill>
                            <a:srgbClr val="173B55"/>
                          </a:solidFill>
                          <a:latin typeface="Helvetica Neue"/>
                          <a:ea typeface="Helvetica Neue"/>
                          <a:cs typeface="Helvetica Neue"/>
                        </a:rPr>
                        <a:t>Required bulk / cell / immune panels; DICE and cornea optional</a:t>
                      </a:r>
                    </a:p>
                  </a:txBody>
                  <a:tcPr marL="95250" marR="95250" marT="19050" marB="19050">
                    <a:lnR w="4763">
                      <a:solidFill>
                        <a:srgbClr val="D9E2E8"/>
                      </a:solidFill>
                      <a:prstDash val="solid"/>
                    </a:lnR>
                    <a:lnB w="4763">
                      <a:solidFill>
                        <a:srgbClr val="D9E2E8"/>
                      </a:solidFill>
                      <a:prstDash val="solid"/>
                    </a:lnB>
                    <a:solidFill>
                      <a:srgbClr val="FFFFFF"/>
                    </a:solidFill>
                  </a:tcPr>
                </a:tc>
              </a:tr>
              <a:tr h="530679">
                <a:tc>
                  <a:txBody>
                    <a:bodyPr/>
                    <a:lstStyle/>
                    <a:p>
                      <a:r>
                        <a:rPr sz="1800" b="1">
                          <a:solidFill>
                            <a:srgbClr val="173B55"/>
                          </a:solidFill>
                          <a:latin typeface="Helvetica Neue"/>
                          <a:ea typeface="Helvetica Neue"/>
                          <a:cs typeface="Helvetica Neue"/>
                        </a:rPr>
                        <a:t>Normal RNA</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800" b="0">
                          <a:solidFill>
                            <a:srgbClr val="173B55"/>
                          </a:solidFill>
                          <a:latin typeface="Helvetica Neue"/>
                          <a:ea typeface="Helvetica Neue"/>
                          <a:cs typeface="Helvetica Neue"/>
                        </a:rPr>
                        <a:t>Tissue / IHC ceiling; &gt; ceiling is a hold, ≥2× is Unsafe evidence</a:t>
                      </a:r>
                    </a:p>
                  </a:txBody>
                  <a:tcPr marL="95250" marR="95250" marT="19050" marB="19050">
                    <a:lnR w="4763">
                      <a:solidFill>
                        <a:srgbClr val="D9E2E8"/>
                      </a:solidFill>
                      <a:prstDash val="solid"/>
                    </a:lnR>
                    <a:lnB w="4763">
                      <a:solidFill>
                        <a:srgbClr val="D9E2E8"/>
                      </a:solidFill>
                      <a:prstDash val="solid"/>
                    </a:lnB>
                    <a:solidFill>
                      <a:srgbClr val="F3F6F8"/>
                    </a:solidFill>
                  </a:tcPr>
                </a:tc>
              </a:tr>
              <a:tr h="530679">
                <a:tc>
                  <a:txBody>
                    <a:bodyPr/>
                    <a:lstStyle/>
                    <a:p>
                      <a:r>
                        <a:rPr sz="1800" b="1">
                          <a:solidFill>
                            <a:srgbClr val="173B55"/>
                          </a:solidFill>
                          <a:latin typeface="Helvetica Neue"/>
                          <a:ea typeface="Helvetica Neue"/>
                          <a:cs typeface="Helvetica Neue"/>
                        </a:rPr>
                        <a:t>Normal protein</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800" b="0">
                          <a:solidFill>
                            <a:srgbClr val="173B55"/>
                          </a:solidFill>
                          <a:latin typeface="Helvetica Neue"/>
                          <a:ea typeface="Helvetica Neue"/>
                          <a:cs typeface="Helvetica Neue"/>
                        </a:rPr>
                        <a:t>Low stays flagged; stronger / unquantified accepted positives exclude</a:t>
                      </a:r>
                    </a:p>
                  </a:txBody>
                  <a:tcPr marL="95250" marR="95250" marT="19050" marB="19050">
                    <a:lnR w="4763">
                      <a:solidFill>
                        <a:srgbClr val="D9E2E8"/>
                      </a:solidFill>
                      <a:prstDash val="solid"/>
                    </a:lnR>
                    <a:lnB w="4763">
                      <a:solidFill>
                        <a:srgbClr val="D9E2E8"/>
                      </a:solidFill>
                      <a:prstDash val="solid"/>
                    </a:lnB>
                    <a:solidFill>
                      <a:srgbClr val="FFFFFF"/>
                    </a:solidFill>
                  </a:tcPr>
                </a:tc>
              </a:tr>
              <a:tr h="530679">
                <a:tc>
                  <a:txBody>
                    <a:bodyPr/>
                    <a:lstStyle/>
                    <a:p>
                      <a:r>
                        <a:rPr sz="1800" b="1">
                          <a:solidFill>
                            <a:srgbClr val="173B55"/>
                          </a:solidFill>
                          <a:latin typeface="Helvetica Neue"/>
                          <a:ea typeface="Helvetica Neue"/>
                          <a:cs typeface="Helvetica Neue"/>
                        </a:rPr>
                        <a:t>Final category</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800" b="0">
                          <a:solidFill>
                            <a:srgbClr val="173B55"/>
                          </a:solidFill>
                          <a:latin typeface="Helvetica Neue"/>
                          <a:ea typeface="Helvetica Neue"/>
                          <a:cs typeface="Helvetica Neue"/>
                        </a:rPr>
                        <a:t>CTA passes all gates; Unsafe dominates; other failures are Neither</a:t>
                      </a:r>
                    </a:p>
                  </a:txBody>
                  <a:tcPr marL="95250" marR="95250" marT="19050" marB="19050">
                    <a:lnR w="4763">
                      <a:solidFill>
                        <a:srgbClr val="D9E2E8"/>
                      </a:solidFill>
                      <a:prstDash val="solid"/>
                    </a:lnR>
                    <a:lnB w="4763">
                      <a:solidFill>
                        <a:srgbClr val="D9E2E8"/>
                      </a:solidFill>
                      <a:prstDash val="solid"/>
                    </a:lnB>
                    <a:solidFill>
                      <a:srgbClr val="F3F6F8"/>
                    </a:solidFill>
                  </a:tcPr>
                </a:tc>
              </a:tr>
            </a:tbl>
          </a:graphicData>
        </a:graphic>
      </p:graphicFrame>
      <p:sp>
        <p:nvSpPr>
          <p:cNvPr id="6" name="">
            <a:extLst xmlns:a="http://schemas.openxmlformats.org/drawingml/2006/main">
              <a:ext uri="{FF2B5EF4-FFF2-40B4-BE49-F238E27FC236}">
                <a16:creationId xmlns:a16="http://schemas.microsoft.com/office/drawing/2014/main" id="{2C461999-07E1-4C92-AAE6-C2787AE1A14D}"/>
              </a:ext>
            </a:extLst>
          </p:cNvPr>
          <p:cNvSpPr>
            <a:spLocks xmlns:a="http://schemas.openxmlformats.org/drawingml/2006/main" noGrp="1"/>
          </p:cNvSpPr>
          <p:nvPr/>
        </p:nvSpPr>
        <p:spPr>
          <a:xfrm xmlns:a="http://schemas.openxmlformats.org/drawingml/2006/main">
            <a:off x="609600" y="569595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536675"/>
                </a:solidFill>
                <a:latin typeface="Helvetica Neue"/>
                <a:ea typeface="Helvetica Neue"/>
                <a:cs typeface="Helvetica Neue"/>
              </a:defRPr>
            </a:defPPr>
            <a:lvl1pPr>
              <a:defRPr sz="1725" b="0">
                <a:solidFill>
                  <a:srgbClr val="536675"/>
                </a:solidFill>
                <a:latin typeface="Helvetica Neue"/>
                <a:ea typeface="Helvetica Neue"/>
                <a:cs typeface="Helvetica Neue"/>
              </a:defRPr>
            </a:lvl1pPr>
            <a:lvl2pPr>
              <a:defRPr sz="1725" b="0">
                <a:solidFill>
                  <a:srgbClr val="536675"/>
                </a:solidFill>
                <a:latin typeface="Helvetica Neue"/>
                <a:ea typeface="Helvetica Neue"/>
                <a:cs typeface="Helvetica Neue"/>
              </a:defRPr>
            </a:lvl2pPr>
            <a:lvl3pPr>
              <a:defRPr sz="1725" b="0">
                <a:solidFill>
                  <a:srgbClr val="536675"/>
                </a:solidFill>
                <a:latin typeface="Helvetica Neue"/>
                <a:ea typeface="Helvetica Neue"/>
                <a:cs typeface="Helvetica Neue"/>
              </a:defRPr>
            </a:lvl3pPr>
            <a:lvl4pPr>
              <a:defRPr sz="1725" b="0">
                <a:solidFill>
                  <a:srgbClr val="536675"/>
                </a:solidFill>
                <a:latin typeface="Helvetica Neue"/>
                <a:ea typeface="Helvetica Neue"/>
                <a:cs typeface="Helvetica Neue"/>
              </a:defRPr>
            </a:lvl4pPr>
            <a:lvl5pPr>
              <a:defRPr sz="1725" b="0">
                <a:solidFill>
                  <a:srgbClr val="536675"/>
                </a:solidFill>
                <a:latin typeface="Helvetica Neue"/>
                <a:ea typeface="Helvetica Neue"/>
                <a:cs typeface="Helvetica Neue"/>
              </a:defRPr>
            </a:lvl5pPr>
            <a:lvl6pPr>
              <a:defRPr sz="1725" b="0">
                <a:solidFill>
                  <a:srgbClr val="536675"/>
                </a:solidFill>
                <a:latin typeface="Helvetica Neue"/>
                <a:ea typeface="Helvetica Neue"/>
                <a:cs typeface="Helvetica Neue"/>
              </a:defRPr>
            </a:lvl6pPr>
            <a:lvl7pPr>
              <a:defRPr sz="1725" b="0">
                <a:solidFill>
                  <a:srgbClr val="536675"/>
                </a:solidFill>
                <a:latin typeface="Helvetica Neue"/>
                <a:ea typeface="Helvetica Neue"/>
                <a:cs typeface="Helvetica Neue"/>
              </a:defRPr>
            </a:lvl7pPr>
            <a:lvl8pPr>
              <a:defRPr sz="1725" b="0">
                <a:solidFill>
                  <a:srgbClr val="536675"/>
                </a:solidFill>
                <a:latin typeface="Helvetica Neue"/>
                <a:ea typeface="Helvetica Neue"/>
                <a:cs typeface="Helvetica Neue"/>
              </a:defRPr>
            </a:lvl8pPr>
            <a:lvl9pPr>
              <a:defRPr sz="1725" b="0">
                <a:solidFill>
                  <a:srgbClr val="536675"/>
                </a:solidFill>
                <a:latin typeface="Helvetica Neue"/>
                <a:ea typeface="Helvetica Neue"/>
                <a:cs typeface="Helvetica Neue"/>
              </a:defRPr>
            </a:lvl9pPr>
          </a:lstStyle>
          <a:p xmlns:a="http://schemas.openxmlformats.org/drawingml/2006/main">
            <a:pPr>
              <a:defRPr sz="1725" b="0">
                <a:solidFill>
                  <a:srgbClr val="536675"/>
                </a:solidFill>
                <a:latin typeface="Helvetica Neue"/>
                <a:ea typeface="Helvetica Neue"/>
                <a:cs typeface="Helvetica Neue"/>
              </a:defRPr>
            </a:pPr>
            <a:r>
              <a:rPr sz="1725" b="0">
                <a:solidFill>
                  <a:srgbClr val="536675"/>
                </a:solidFill>
                <a:latin typeface="Helvetica Neue"/>
                <a:ea typeface="Helvetica Neue"/>
                <a:cs typeface="Helvetica Neue"/>
              </a:rPr>
              <a:t>Thresholds express research preferences. No named gene or clinical product bypasses a gate.</a:t>
            </a:r>
          </a:p>
        </p:txBody>
      </p:sp>
    </p:spTree>
    <p:extLst>
      <p:ext uri="{BB962C8B-B14F-4D97-AF65-F5344CB8AC3E}">
        <p14:creationId xmlns:p14="http://schemas.microsoft.com/office/powerpoint/2010/main" val="73354825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E4DC828-2F48-4833-8CC1-D08D02656E28}"/>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NORMAL RNA</a:t>
            </a:r>
          </a:p>
        </p:txBody>
      </p:sp>
      <p:sp>
        <p:nvSpPr>
          <p:cNvPr id="2" name="">
            <a:extLst xmlns:a="http://schemas.openxmlformats.org/drawingml/2006/main">
              <a:ext uri="{FF2B5EF4-FFF2-40B4-BE49-F238E27FC236}">
                <a16:creationId xmlns:a16="http://schemas.microsoft.com/office/drawing/2014/main" id="{391423AA-A160-4545-9620-EB813B7E63C5}"/>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One linked threshold grid</a:t>
            </a:r>
          </a:p>
        </p:txBody>
      </p:sp>
      <p:sp>
        <p:nvSpPr>
          <p:cNvPr id="3" name="">
            <a:extLst xmlns:a="http://schemas.openxmlformats.org/drawingml/2006/main">
              <a:ext uri="{FF2B5EF4-FFF2-40B4-BE49-F238E27FC236}">
                <a16:creationId xmlns:a16="http://schemas.microsoft.com/office/drawing/2014/main" id="{A4EC46DB-32D8-4157-8414-EDA143A99874}"/>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3FB60C09-02A8-48DD-81F7-D35FCAEF565D}"/>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03</a:t>
            </a:r>
          </a:p>
        </p:txBody>
      </p:sp>
      <p:graphicFrame>
        <p:nvGraphicFramePr>
          <p:cNvPr id="5" name="">
            <a:extLst xmlns:a="http://schemas.openxmlformats.org/drawingml/2006/main">
              <a:ext uri="{FF2B5EF4-FFF2-40B4-BE49-F238E27FC236}">
                <a16:creationId xmlns:a16="http://schemas.microsoft.com/office/drawing/2014/main" id="{CD2E9148-0837-4B1A-9541-48643B74BD15}"/>
              </a:ext>
            </a:extLst>
          </p:cNvPr>
          <p:cNvGraphicFramePr/>
          <p:nvPr/>
        </p:nvGraphicFramePr>
        <p:xfrm>
          <a:off xmlns:a="http://schemas.openxmlformats.org/drawingml/2006/main" x="609600" y="1619250"/>
          <a:ext xmlns:a="http://schemas.openxmlformats.org/drawingml/2006/main" cx="10972800" cy="2952750"/>
        </p:xfrm>
        <a:graphic xmlns:a="http://schemas.openxmlformats.org/drawingml/2006/main">
          <a:graphicData uri="http://schemas.openxmlformats.org/drawingml/2006/table">
            <a:tbl>
              <a:tblPr/>
              <a:tblGrid>
                <a:gridCol w="3238500"/>
                <a:gridCol w="2238375"/>
                <a:gridCol w="1828800"/>
                <a:gridCol w="1828800"/>
                <a:gridCol w="1838325"/>
              </a:tblGrid>
              <a:tr h="590550">
                <a:tc>
                  <a:txBody>
                    <a:bodyPr/>
                    <a:lstStyle/>
                    <a:p>
                      <a:r>
                        <a:rPr sz="1950" b="1">
                          <a:solidFill>
                            <a:srgbClr val="FFFFFF"/>
                          </a:solidFill>
                          <a:latin typeface="Helvetica Neue"/>
                          <a:ea typeface="Helvetica Neue"/>
                          <a:cs typeface="Helvetica Neue"/>
                        </a:rPr>
                        <a:t>Candidate ceiling</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950" b="1">
                          <a:solidFill>
                            <a:srgbClr val="FFFFFF"/>
                          </a:solidFill>
                          <a:latin typeface="Helvetica Neue"/>
                          <a:ea typeface="Helvetica Neue"/>
                          <a:cs typeface="Helvetica Neue"/>
                        </a:rPr>
                        <a:t>Missing / unusable</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950" b="1">
                          <a:solidFill>
                            <a:srgbClr val="FFFFFF"/>
                          </a:solidFill>
                          <a:latin typeface="Helvetica Neue"/>
                          <a:ea typeface="Helvetica Neue"/>
                          <a:cs typeface="Helvetica Neue"/>
                        </a:rPr>
                        <a:t>Approved −</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950" b="1">
                          <a:solidFill>
                            <a:srgbClr val="FFFFFF"/>
                          </a:solidFill>
                          <a:latin typeface="Helvetica Neue"/>
                          <a:ea typeface="Helvetica Neue"/>
                          <a:cs typeface="Helvetica Neue"/>
                        </a:rPr>
                        <a:t>Supported −</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950" b="1">
                          <a:solidFill>
                            <a:srgbClr val="FFFFFF"/>
                          </a:solidFill>
                          <a:latin typeface="Helvetica Neue"/>
                          <a:ea typeface="Helvetica Neue"/>
                          <a:cs typeface="Helvetica Neue"/>
                        </a:rPr>
                        <a:t>Enhanced −</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590550">
                <a:tc>
                  <a:txBody>
                    <a:bodyPr/>
                    <a:lstStyle/>
                    <a:p>
                      <a:r>
                        <a:rPr sz="1950" b="1">
                          <a:solidFill>
                            <a:srgbClr val="173B55"/>
                          </a:solidFill>
                          <a:latin typeface="Helvetica Neue"/>
                          <a:ea typeface="Helvetica Neue"/>
                          <a:cs typeface="Helvetica Neue"/>
                        </a:rPr>
                        <a:t>Vital</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4</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8</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16</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32</a:t>
                      </a:r>
                    </a:p>
                  </a:txBody>
                  <a:tcPr marL="95250" marR="95250" marT="19050" marB="19050">
                    <a:lnR w="4763">
                      <a:solidFill>
                        <a:srgbClr val="D9E2E8"/>
                      </a:solidFill>
                      <a:prstDash val="solid"/>
                    </a:lnR>
                    <a:lnB w="4763">
                      <a:solidFill>
                        <a:srgbClr val="D9E2E8"/>
                      </a:solidFill>
                      <a:prstDash val="solid"/>
                    </a:lnB>
                    <a:solidFill>
                      <a:srgbClr val="FFFFFF"/>
                    </a:solidFill>
                  </a:tcPr>
                </a:tc>
              </a:tr>
              <a:tr h="590550">
                <a:tc>
                  <a:txBody>
                    <a:bodyPr/>
                    <a:lstStyle/>
                    <a:p>
                      <a:r>
                        <a:rPr sz="1950" b="1">
                          <a:solidFill>
                            <a:srgbClr val="173B55"/>
                          </a:solidFill>
                          <a:latin typeface="Helvetica Neue"/>
                          <a:ea typeface="Helvetica Neue"/>
                          <a:cs typeface="Helvetica Neue"/>
                        </a:rPr>
                        <a:t>Protected</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16</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32</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64</a:t>
                      </a:r>
                    </a:p>
                  </a:txBody>
                  <a:tcPr marL="95250" marR="95250" marT="19050" marB="19050">
                    <a:lnR w="4763">
                      <a:solidFill>
                        <a:srgbClr val="D9E2E8"/>
                      </a:solidFill>
                      <a:prstDash val="solid"/>
                    </a:lnR>
                    <a:lnB w="4763">
                      <a:solidFill>
                        <a:srgbClr val="D9E2E8"/>
                      </a:solidFill>
                      <a:prstDash val="solid"/>
                    </a:lnB>
                    <a:solidFill>
                      <a:srgbClr val="F3F6F8"/>
                    </a:solidFill>
                  </a:tcPr>
                </a:tc>
              </a:tr>
              <a:tr h="590550">
                <a:tc>
                  <a:txBody>
                    <a:bodyPr/>
                    <a:lstStyle/>
                    <a:p>
                      <a:r>
                        <a:rPr sz="1950" b="1">
                          <a:solidFill>
                            <a:srgbClr val="173B55"/>
                          </a:solidFill>
                          <a:latin typeface="Helvetica Neue"/>
                          <a:ea typeface="Helvetica Neue"/>
                          <a:cs typeface="Helvetica Neue"/>
                        </a:rPr>
                        <a:t>Manageable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16</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32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64</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128</a:t>
                      </a:r>
                    </a:p>
                  </a:txBody>
                  <a:tcPr marL="95250" marR="95250" marT="19050" marB="19050">
                    <a:lnR w="4763">
                      <a:solidFill>
                        <a:srgbClr val="D9E2E8"/>
                      </a:solidFill>
                      <a:prstDash val="solid"/>
                    </a:lnR>
                    <a:lnB w="4763">
                      <a:solidFill>
                        <a:srgbClr val="D9E2E8"/>
                      </a:solidFill>
                      <a:prstDash val="solid"/>
                    </a:lnB>
                    <a:solidFill>
                      <a:srgbClr val="FFFFFF"/>
                    </a:solidFill>
                  </a:tcPr>
                </a:tc>
              </a:tr>
              <a:tr h="590550">
                <a:tc>
                  <a:txBody>
                    <a:bodyPr/>
                    <a:lstStyle/>
                    <a:p>
                      <a:r>
                        <a:rPr sz="1950" b="1">
                          <a:solidFill>
                            <a:srgbClr val="173B55"/>
                          </a:solidFill>
                          <a:latin typeface="Helvetica Neue"/>
                          <a:ea typeface="Helvetica Neue"/>
                          <a:cs typeface="Helvetica Neue"/>
                        </a:rPr>
                        <a:t>Specified bowel cells</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32</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64</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128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256</a:t>
                      </a:r>
                    </a:p>
                  </a:txBody>
                  <a:tcPr marL="95250" marR="95250" marT="19050" marB="19050">
                    <a:lnR w="4763">
                      <a:solidFill>
                        <a:srgbClr val="D9E2E8"/>
                      </a:solidFill>
                      <a:prstDash val="solid"/>
                    </a:lnR>
                    <a:lnB w="4763">
                      <a:solidFill>
                        <a:srgbClr val="D9E2E8"/>
                      </a:solidFill>
                      <a:prstDash val="solid"/>
                    </a:lnB>
                    <a:solidFill>
                      <a:srgbClr val="F3F6F8"/>
                    </a:solidFill>
                  </a:tcPr>
                </a:tc>
              </a:tr>
            </a:tbl>
          </a:graphicData>
        </a:graphic>
      </p:graphicFrame>
      <p:sp>
        <p:nvSpPr>
          <p:cNvPr id="6" name="">
            <a:extLst xmlns:a="http://schemas.openxmlformats.org/drawingml/2006/main">
              <a:ext uri="{FF2B5EF4-FFF2-40B4-BE49-F238E27FC236}">
                <a16:creationId xmlns:a16="http://schemas.microsoft.com/office/drawing/2014/main" id="{F0C08CE8-97E6-467D-A734-B9A75E1D99A6}"/>
              </a:ext>
            </a:extLst>
          </p:cNvPr>
          <p:cNvSpPr>
            <a:spLocks xmlns:a="http://schemas.openxmlformats.org/drawingml/2006/main" noGrp="1"/>
          </p:cNvSpPr>
          <p:nvPr/>
        </p:nvSpPr>
        <p:spPr>
          <a:xfrm xmlns:a="http://schemas.openxmlformats.org/drawingml/2006/main">
            <a:off x="609600" y="48577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1">
                <a:solidFill>
                  <a:srgbClr val="087E8B"/>
                </a:solidFill>
                <a:latin typeface="Helvetica Neue"/>
                <a:ea typeface="Helvetica Neue"/>
                <a:cs typeface="Helvetica Neue"/>
              </a:defRPr>
            </a:defPPr>
            <a:lvl1pPr>
              <a:defRPr sz="2325" b="1">
                <a:solidFill>
                  <a:srgbClr val="087E8B"/>
                </a:solidFill>
                <a:latin typeface="Helvetica Neue"/>
                <a:ea typeface="Helvetica Neue"/>
                <a:cs typeface="Helvetica Neue"/>
              </a:defRPr>
            </a:lvl1pPr>
            <a:lvl2pPr>
              <a:defRPr sz="2325" b="1">
                <a:solidFill>
                  <a:srgbClr val="087E8B"/>
                </a:solidFill>
                <a:latin typeface="Helvetica Neue"/>
                <a:ea typeface="Helvetica Neue"/>
                <a:cs typeface="Helvetica Neue"/>
              </a:defRPr>
            </a:lvl2pPr>
            <a:lvl3pPr>
              <a:defRPr sz="2325" b="1">
                <a:solidFill>
                  <a:srgbClr val="087E8B"/>
                </a:solidFill>
                <a:latin typeface="Helvetica Neue"/>
                <a:ea typeface="Helvetica Neue"/>
                <a:cs typeface="Helvetica Neue"/>
              </a:defRPr>
            </a:lvl3pPr>
            <a:lvl4pPr>
              <a:defRPr sz="2325" b="1">
                <a:solidFill>
                  <a:srgbClr val="087E8B"/>
                </a:solidFill>
                <a:latin typeface="Helvetica Neue"/>
                <a:ea typeface="Helvetica Neue"/>
                <a:cs typeface="Helvetica Neue"/>
              </a:defRPr>
            </a:lvl4pPr>
            <a:lvl5pPr>
              <a:defRPr sz="2325" b="1">
                <a:solidFill>
                  <a:srgbClr val="087E8B"/>
                </a:solidFill>
                <a:latin typeface="Helvetica Neue"/>
                <a:ea typeface="Helvetica Neue"/>
                <a:cs typeface="Helvetica Neue"/>
              </a:defRPr>
            </a:lvl5pPr>
            <a:lvl6pPr>
              <a:defRPr sz="2325" b="1">
                <a:solidFill>
                  <a:srgbClr val="087E8B"/>
                </a:solidFill>
                <a:latin typeface="Helvetica Neue"/>
                <a:ea typeface="Helvetica Neue"/>
                <a:cs typeface="Helvetica Neue"/>
              </a:defRPr>
            </a:lvl6pPr>
            <a:lvl7pPr>
              <a:defRPr sz="2325" b="1">
                <a:solidFill>
                  <a:srgbClr val="087E8B"/>
                </a:solidFill>
                <a:latin typeface="Helvetica Neue"/>
                <a:ea typeface="Helvetica Neue"/>
                <a:cs typeface="Helvetica Neue"/>
              </a:defRPr>
            </a:lvl7pPr>
            <a:lvl8pPr>
              <a:defRPr sz="2325" b="1">
                <a:solidFill>
                  <a:srgbClr val="087E8B"/>
                </a:solidFill>
                <a:latin typeface="Helvetica Neue"/>
                <a:ea typeface="Helvetica Neue"/>
                <a:cs typeface="Helvetica Neue"/>
              </a:defRPr>
            </a:lvl8pPr>
            <a:lvl9pPr>
              <a:defRPr sz="2325" b="1">
                <a:solidFill>
                  <a:srgbClr val="087E8B"/>
                </a:solidFill>
                <a:latin typeface="Helvetica Neue"/>
                <a:ea typeface="Helvetica Neue"/>
                <a:cs typeface="Helvetica Neue"/>
              </a:defRPr>
            </a:lvl9pPr>
          </a:lstStyle>
          <a:p xmlns:a="http://schemas.openxmlformats.org/drawingml/2006/main">
            <a:pPr>
              <a:defRPr sz="2325" b="1">
                <a:solidFill>
                  <a:srgbClr val="087E8B"/>
                </a:solidFill>
                <a:latin typeface="Helvetica Neue"/>
                <a:ea typeface="Helvetica Neue"/>
                <a:cs typeface="Helvetica Neue"/>
              </a:defRPr>
            </a:pPr>
            <a:r>
              <a:rPr sz="2325" b="1">
                <a:solidFill>
                  <a:srgbClr val="087E8B"/>
                </a:solidFill>
                <a:latin typeface="Helvetica Neue"/>
                <a:ea typeface="Helvetica Neue"/>
                <a:cs typeface="Helvetica Neue"/>
              </a:rPr>
              <a:t>Stronger RNA boundary = 2 × candidate ceiling</a:t>
            </a:r>
          </a:p>
        </p:txBody>
      </p:sp>
      <p:sp>
        <p:nvSpPr>
          <p:cNvPr id="7" name="">
            <a:extLst xmlns:a="http://schemas.openxmlformats.org/drawingml/2006/main">
              <a:ext uri="{FF2B5EF4-FFF2-40B4-BE49-F238E27FC236}">
                <a16:creationId xmlns:a16="http://schemas.microsoft.com/office/drawing/2014/main" id="{66FEB511-6CEE-4B34-B07A-A14D48A607F3}"/>
              </a:ext>
            </a:extLst>
          </p:cNvPr>
          <p:cNvSpPr>
            <a:spLocks xmlns:a="http://schemas.openxmlformats.org/drawingml/2006/main" noGrp="1"/>
          </p:cNvSpPr>
          <p:nvPr/>
        </p:nvSpPr>
        <p:spPr>
          <a:xfrm xmlns:a="http://schemas.openxmlformats.org/drawingml/2006/main">
            <a:off x="609600" y="542925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536675"/>
                </a:solidFill>
                <a:latin typeface="Helvetica Neue"/>
                <a:ea typeface="Helvetica Neue"/>
                <a:cs typeface="Helvetica Neue"/>
              </a:defRPr>
            </a:defPPr>
            <a:lvl1pPr>
              <a:defRPr sz="1650" b="0">
                <a:solidFill>
                  <a:srgbClr val="536675"/>
                </a:solidFill>
                <a:latin typeface="Helvetica Neue"/>
                <a:ea typeface="Helvetica Neue"/>
                <a:cs typeface="Helvetica Neue"/>
              </a:defRPr>
            </a:lvl1pPr>
            <a:lvl2pPr>
              <a:defRPr sz="1650" b="0">
                <a:solidFill>
                  <a:srgbClr val="536675"/>
                </a:solidFill>
                <a:latin typeface="Helvetica Neue"/>
                <a:ea typeface="Helvetica Neue"/>
                <a:cs typeface="Helvetica Neue"/>
              </a:defRPr>
            </a:lvl2pPr>
            <a:lvl3pPr>
              <a:defRPr sz="1650" b="0">
                <a:solidFill>
                  <a:srgbClr val="536675"/>
                </a:solidFill>
                <a:latin typeface="Helvetica Neue"/>
                <a:ea typeface="Helvetica Neue"/>
                <a:cs typeface="Helvetica Neue"/>
              </a:defRPr>
            </a:lvl3pPr>
            <a:lvl4pPr>
              <a:defRPr sz="1650" b="0">
                <a:solidFill>
                  <a:srgbClr val="536675"/>
                </a:solidFill>
                <a:latin typeface="Helvetica Neue"/>
                <a:ea typeface="Helvetica Neue"/>
                <a:cs typeface="Helvetica Neue"/>
              </a:defRPr>
            </a:lvl4pPr>
            <a:lvl5pPr>
              <a:defRPr sz="1650" b="0">
                <a:solidFill>
                  <a:srgbClr val="536675"/>
                </a:solidFill>
                <a:latin typeface="Helvetica Neue"/>
                <a:ea typeface="Helvetica Neue"/>
                <a:cs typeface="Helvetica Neue"/>
              </a:defRPr>
            </a:lvl5pPr>
            <a:lvl6pPr>
              <a:defRPr sz="1650" b="0">
                <a:solidFill>
                  <a:srgbClr val="536675"/>
                </a:solidFill>
                <a:latin typeface="Helvetica Neue"/>
                <a:ea typeface="Helvetica Neue"/>
                <a:cs typeface="Helvetica Neue"/>
              </a:defRPr>
            </a:lvl6pPr>
            <a:lvl7pPr>
              <a:defRPr sz="1650" b="0">
                <a:solidFill>
                  <a:srgbClr val="536675"/>
                </a:solidFill>
                <a:latin typeface="Helvetica Neue"/>
                <a:ea typeface="Helvetica Neue"/>
                <a:cs typeface="Helvetica Neue"/>
              </a:defRPr>
            </a:lvl7pPr>
            <a:lvl8pPr>
              <a:defRPr sz="1650" b="0">
                <a:solidFill>
                  <a:srgbClr val="536675"/>
                </a:solidFill>
                <a:latin typeface="Helvetica Neue"/>
                <a:ea typeface="Helvetica Neue"/>
                <a:cs typeface="Helvetica Neue"/>
              </a:defRPr>
            </a:lvl8pPr>
            <a:lvl9pPr>
              <a:defRPr sz="1650" b="0">
                <a:solidFill>
                  <a:srgbClr val="536675"/>
                </a:solidFill>
                <a:latin typeface="Helvetica Neue"/>
                <a:ea typeface="Helvetica Neue"/>
                <a:cs typeface="Helvetica Neue"/>
              </a:defRPr>
            </a:lvl9pPr>
          </a:lstStyle>
          <a:p xmlns:a="http://schemas.openxmlformats.org/drawingml/2006/main">
            <a:pPr>
              <a:defRPr sz="1650" b="0">
                <a:solidFill>
                  <a:srgbClr val="536675"/>
                </a:solidFill>
                <a:latin typeface="Helvetica Neue"/>
                <a:ea typeface="Helvetica Neue"/>
                <a:cs typeface="Helvetica Neue"/>
              </a:defRPr>
            </a:pPr>
            <a:r>
              <a:rPr sz="1650" b="0">
                <a:solidFill>
                  <a:srgbClr val="536675"/>
                </a:solidFill>
                <a:latin typeface="Helvetica Neue"/>
                <a:ea typeface="Helvetica Neue"/>
                <a:cs typeface="Helvetica Neue"/>
              </a:rPr>
              <a:t>Bulk keeps its organ tier. Mapped adult HPA fibroblasts use Manageable; specified colon/rectum epithelial cells use 32. Positive Low gives no negative-IHC credit.</a:t>
            </a:r>
          </a:p>
        </p:txBody>
      </p:sp>
    </p:spTree>
    <p:extLst>
      <p:ext uri="{BB962C8B-B14F-4D97-AF65-F5344CB8AC3E}">
        <p14:creationId xmlns:p14="http://schemas.microsoft.com/office/powerpoint/2010/main" val="149532854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AB4361D-AB19-459A-ADEB-449DE765D962}"/>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SOURCES</a:t>
            </a:r>
          </a:p>
        </p:txBody>
      </p:sp>
      <p:sp>
        <p:nvSpPr>
          <p:cNvPr id="2" name="">
            <a:extLst xmlns:a="http://schemas.openxmlformats.org/drawingml/2006/main">
              <a:ext uri="{FF2B5EF4-FFF2-40B4-BE49-F238E27FC236}">
                <a16:creationId xmlns:a16="http://schemas.microsoft.com/office/drawing/2014/main" id="{FF6E6511-8C29-4BA7-9D9C-5C46E71D85FE}"/>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Published lists and current assignments</a:t>
            </a:r>
          </a:p>
        </p:txBody>
      </p:sp>
      <p:sp>
        <p:nvSpPr>
          <p:cNvPr id="3" name="">
            <a:extLst xmlns:a="http://schemas.openxmlformats.org/drawingml/2006/main">
              <a:ext uri="{FF2B5EF4-FFF2-40B4-BE49-F238E27FC236}">
                <a16:creationId xmlns:a16="http://schemas.microsoft.com/office/drawing/2014/main" id="{A966E6C0-19A4-4DBB-B9FA-41E81B6FA79F}"/>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1F9FE538-80D4-46C7-B589-CAE994BDE740}"/>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04</a:t>
            </a:r>
          </a:p>
        </p:txBody>
      </p:sp>
      <p:graphicFrame>
        <p:nvGraphicFramePr>
          <p:cNvPr id="5" name="">
            <a:extLst xmlns:a="http://schemas.openxmlformats.org/drawingml/2006/main">
              <a:ext uri="{FF2B5EF4-FFF2-40B4-BE49-F238E27FC236}">
                <a16:creationId xmlns:a16="http://schemas.microsoft.com/office/drawing/2014/main" id="{53A16381-8D7D-4E12-B7B7-AEC2A1D41B4C}"/>
              </a:ext>
            </a:extLst>
          </p:cNvPr>
          <p:cNvGraphicFramePr/>
          <p:nvPr/>
        </p:nvGraphicFramePr>
        <p:xfrm>
          <a:off xmlns:a="http://schemas.openxmlformats.org/drawingml/2006/main" x="609600" y="1504950"/>
          <a:ext xmlns:a="http://schemas.openxmlformats.org/drawingml/2006/main" cx="10972800" cy="4000500"/>
        </p:xfrm>
        <a:graphic xmlns:a="http://schemas.openxmlformats.org/drawingml/2006/main">
          <a:graphicData uri="http://schemas.openxmlformats.org/drawingml/2006/table">
            <a:tbl>
              <a:tblPr/>
              <a:tblGrid>
                <a:gridCol w="3810000"/>
                <a:gridCol w="2190750"/>
                <a:gridCol w="1619250"/>
                <a:gridCol w="1676400"/>
                <a:gridCol w="1676400"/>
              </a:tblGrid>
              <a:tr h="285750">
                <a:tc>
                  <a:txBody>
                    <a:bodyPr/>
                    <a:lstStyle/>
                    <a:p>
                      <a:r>
                        <a:rPr sz="1500" b="1">
                          <a:solidFill>
                            <a:srgbClr val="FFFFFF"/>
                          </a:solidFill>
                          <a:latin typeface="Helvetica Neue"/>
                          <a:ea typeface="Helvetica Neue"/>
                          <a:cs typeface="Helvetica Neue"/>
                        </a:rPr>
                        <a:t>Paper</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00" b="1">
                          <a:solidFill>
                            <a:srgbClr val="FFFFFF"/>
                          </a:solidFill>
                          <a:latin typeface="Helvetica Neue"/>
                          <a:ea typeface="Helvetica Neue"/>
                          <a:cs typeface="Helvetica Neue"/>
                        </a:rPr>
                        <a:t>Mapped groups</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00" b="1">
                          <a:solidFill>
                            <a:srgbClr val="FFFFFF"/>
                          </a:solidFill>
                          <a:latin typeface="Helvetica Neue"/>
                          <a:ea typeface="Helvetica Neue"/>
                          <a:cs typeface="Helvetica Neue"/>
                        </a:rPr>
                        <a:t>CTA</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00" b="1">
                          <a:solidFill>
                            <a:srgbClr val="FFFFFF"/>
                          </a:solidFill>
                          <a:latin typeface="Helvetica Neue"/>
                          <a:ea typeface="Helvetica Neue"/>
                          <a:cs typeface="Helvetica Neue"/>
                        </a:rPr>
                        <a:t>Unsafe</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00" b="1">
                          <a:solidFill>
                            <a:srgbClr val="FFFFFF"/>
                          </a:solidFill>
                          <a:latin typeface="Helvetica Neue"/>
                          <a:ea typeface="Helvetica Neue"/>
                          <a:cs typeface="Helvetica Neue"/>
                        </a:rPr>
                        <a:t>Neither</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285750">
                <a:tc>
                  <a:txBody>
                    <a:bodyPr/>
                    <a:lstStyle/>
                    <a:p>
                      <a:r>
                        <a:rPr sz="1500" b="1">
                          <a:solidFill>
                            <a:srgbClr val="173B55"/>
                          </a:solidFill>
                          <a:latin typeface="Helvetica Neue"/>
                          <a:ea typeface="Helvetica Neue"/>
                          <a:cs typeface="Helvetica Neue"/>
                        </a:rPr>
                        <a:t>da Silva 2017</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1,017</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356</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276</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385</a:t>
                      </a:r>
                    </a:p>
                  </a:txBody>
                  <a:tcPr marL="95250" marR="95250" marT="19050" marB="19050">
                    <a:lnR w="4763">
                      <a:solidFill>
                        <a:srgbClr val="D9E2E8"/>
                      </a:solidFill>
                      <a:prstDash val="solid"/>
                    </a:lnR>
                    <a:lnB w="4763">
                      <a:solidFill>
                        <a:srgbClr val="D9E2E8"/>
                      </a:solidFill>
                      <a:prstDash val="solid"/>
                    </a:lnB>
                    <a:solidFill>
                      <a:srgbClr val="FFFFFF"/>
                    </a:solidFill>
                  </a:tcPr>
                </a:tc>
              </a:tr>
              <a:tr h="285750">
                <a:tc>
                  <a:txBody>
                    <a:bodyPr/>
                    <a:lstStyle/>
                    <a:p>
                      <a:r>
                        <a:rPr sz="1500" b="1">
                          <a:solidFill>
                            <a:srgbClr val="173B55"/>
                          </a:solidFill>
                          <a:latin typeface="Helvetica Neue"/>
                          <a:ea typeface="Helvetica Neue"/>
                          <a:cs typeface="Helvetica Neue"/>
                        </a:rPr>
                        <a:t>Wang2016</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988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264</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521</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203</a:t>
                      </a:r>
                    </a:p>
                  </a:txBody>
                  <a:tcPr marL="95250" marR="95250" marT="19050" marB="19050">
                    <a:lnR w="4763">
                      <a:solidFill>
                        <a:srgbClr val="D9E2E8"/>
                      </a:solidFill>
                      <a:prstDash val="solid"/>
                    </a:lnR>
                    <a:lnB w="4763">
                      <a:solidFill>
                        <a:srgbClr val="D9E2E8"/>
                      </a:solidFill>
                      <a:prstDash val="solid"/>
                    </a:lnB>
                    <a:solidFill>
                      <a:srgbClr val="F3F6F8"/>
                    </a:solidFill>
                  </a:tcPr>
                </a:tc>
              </a:tr>
              <a:tr h="285750">
                <a:tc>
                  <a:txBody>
                    <a:bodyPr/>
                    <a:lstStyle/>
                    <a:p>
                      <a:r>
                        <a:rPr sz="1500" b="1">
                          <a:solidFill>
                            <a:srgbClr val="173B55"/>
                          </a:solidFill>
                          <a:latin typeface="Helvetica Neue"/>
                          <a:ea typeface="Helvetica Neue"/>
                          <a:cs typeface="Helvetica Neue"/>
                        </a:rPr>
                        <a:t>Chang2019</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985</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311</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519</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155</a:t>
                      </a:r>
                    </a:p>
                  </a:txBody>
                  <a:tcPr marL="95250" marR="95250" marT="19050" marB="19050">
                    <a:lnR w="4763">
                      <a:solidFill>
                        <a:srgbClr val="D9E2E8"/>
                      </a:solidFill>
                      <a:prstDash val="solid"/>
                    </a:lnR>
                    <a:lnB w="4763">
                      <a:solidFill>
                        <a:srgbClr val="D9E2E8"/>
                      </a:solidFill>
                      <a:prstDash val="solid"/>
                    </a:lnB>
                    <a:solidFill>
                      <a:srgbClr val="FFFFFF"/>
                    </a:solidFill>
                  </a:tcPr>
                </a:tc>
              </a:tr>
              <a:tr h="285750">
                <a:tc>
                  <a:txBody>
                    <a:bodyPr/>
                    <a:lstStyle/>
                    <a:p>
                      <a:r>
                        <a:rPr sz="1500" b="1">
                          <a:solidFill>
                            <a:srgbClr val="173B55"/>
                          </a:solidFill>
                          <a:latin typeface="Helvetica Neue"/>
                          <a:ea typeface="Helvetica Neue"/>
                          <a:cs typeface="Helvetica Neue"/>
                        </a:rPr>
                        <a:t>Gong2021</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729</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360</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201</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168</a:t>
                      </a:r>
                    </a:p>
                  </a:txBody>
                  <a:tcPr marL="95250" marR="95250" marT="19050" marB="19050">
                    <a:lnR w="4763">
                      <a:solidFill>
                        <a:srgbClr val="D9E2E8"/>
                      </a:solidFill>
                      <a:prstDash val="solid"/>
                    </a:lnR>
                    <a:lnB w="4763">
                      <a:solidFill>
                        <a:srgbClr val="D9E2E8"/>
                      </a:solidFill>
                      <a:prstDash val="solid"/>
                    </a:lnB>
                    <a:solidFill>
                      <a:srgbClr val="F3F6F8"/>
                    </a:solidFill>
                  </a:tcPr>
                </a:tc>
              </a:tr>
              <a:tr h="285750">
                <a:tc>
                  <a:txBody>
                    <a:bodyPr/>
                    <a:lstStyle/>
                    <a:p>
                      <a:r>
                        <a:rPr sz="1500" b="1">
                          <a:solidFill>
                            <a:srgbClr val="173B55"/>
                          </a:solidFill>
                          <a:latin typeface="Helvetica Neue"/>
                          <a:ea typeface="Helvetica Neue"/>
                          <a:cs typeface="Helvetica Neue"/>
                        </a:rPr>
                        <a:t>Bruggeman2018</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692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25</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622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45</a:t>
                      </a:r>
                    </a:p>
                  </a:txBody>
                  <a:tcPr marL="95250" marR="95250" marT="19050" marB="19050">
                    <a:lnR w="4763">
                      <a:solidFill>
                        <a:srgbClr val="D9E2E8"/>
                      </a:solidFill>
                      <a:prstDash val="solid"/>
                    </a:lnR>
                    <a:lnB w="4763">
                      <a:solidFill>
                        <a:srgbClr val="D9E2E8"/>
                      </a:solidFill>
                      <a:prstDash val="solid"/>
                    </a:lnB>
                    <a:solidFill>
                      <a:srgbClr val="FFFFFF"/>
                    </a:solidFill>
                  </a:tcPr>
                </a:tc>
              </a:tr>
              <a:tr h="285750">
                <a:tc>
                  <a:txBody>
                    <a:bodyPr/>
                    <a:lstStyle/>
                    <a:p>
                      <a:r>
                        <a:rPr sz="1500" b="1">
                          <a:solidFill>
                            <a:srgbClr val="173B55"/>
                          </a:solidFill>
                          <a:latin typeface="Helvetica Neue"/>
                          <a:ea typeface="Helvetica Neue"/>
                          <a:cs typeface="Helvetica Neue"/>
                        </a:rPr>
                        <a:t>Jamin2021</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469</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32</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412</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25</a:t>
                      </a:r>
                    </a:p>
                  </a:txBody>
                  <a:tcPr marL="95250" marR="95250" marT="19050" marB="19050">
                    <a:lnR w="4763">
                      <a:solidFill>
                        <a:srgbClr val="D9E2E8"/>
                      </a:solidFill>
                      <a:prstDash val="solid"/>
                    </a:lnR>
                    <a:lnB w="4763">
                      <a:solidFill>
                        <a:srgbClr val="D9E2E8"/>
                      </a:solidFill>
                      <a:prstDash val="solid"/>
                    </a:lnB>
                    <a:solidFill>
                      <a:srgbClr val="F3F6F8"/>
                    </a:solidFill>
                  </a:tcPr>
                </a:tc>
              </a:tr>
              <a:tr h="285750">
                <a:tc>
                  <a:txBody>
                    <a:bodyPr/>
                    <a:lstStyle/>
                    <a:p>
                      <a:r>
                        <a:rPr sz="1500" b="1">
                          <a:solidFill>
                            <a:srgbClr val="173B55"/>
                          </a:solidFill>
                          <a:latin typeface="Helvetica Neue"/>
                          <a:ea typeface="Helvetica Neue"/>
                          <a:cs typeface="Helvetica Neue"/>
                        </a:rPr>
                        <a:t>Loriot2025</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202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79</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67</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56</a:t>
                      </a:r>
                    </a:p>
                  </a:txBody>
                  <a:tcPr marL="95250" marR="95250" marT="19050" marB="19050">
                    <a:lnR w="4763">
                      <a:solidFill>
                        <a:srgbClr val="D9E2E8"/>
                      </a:solidFill>
                      <a:prstDash val="solid"/>
                    </a:lnR>
                    <a:lnB w="4763">
                      <a:solidFill>
                        <a:srgbClr val="D9E2E8"/>
                      </a:solidFill>
                      <a:prstDash val="solid"/>
                    </a:lnB>
                    <a:solidFill>
                      <a:srgbClr val="FFFFFF"/>
                    </a:solidFill>
                  </a:tcPr>
                </a:tc>
              </a:tr>
              <a:tr h="285750">
                <a:tc>
                  <a:txBody>
                    <a:bodyPr/>
                    <a:lstStyle/>
                    <a:p>
                      <a:r>
                        <a:rPr sz="1500" b="1">
                          <a:solidFill>
                            <a:srgbClr val="173B55"/>
                          </a:solidFill>
                          <a:latin typeface="Helvetica Neue"/>
                          <a:ea typeface="Helvetica Neue"/>
                          <a:cs typeface="Helvetica Neue"/>
                        </a:rPr>
                        <a:t>Carter2023</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103</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58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20</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25</a:t>
                      </a:r>
                    </a:p>
                  </a:txBody>
                  <a:tcPr marL="95250" marR="95250" marT="19050" marB="19050">
                    <a:lnR w="4763">
                      <a:solidFill>
                        <a:srgbClr val="D9E2E8"/>
                      </a:solidFill>
                      <a:prstDash val="solid"/>
                    </a:lnR>
                    <a:lnB w="4763">
                      <a:solidFill>
                        <a:srgbClr val="D9E2E8"/>
                      </a:solidFill>
                      <a:prstDash val="solid"/>
                    </a:lnB>
                    <a:solidFill>
                      <a:srgbClr val="F3F6F8"/>
                    </a:solidFill>
                  </a:tcPr>
                </a:tc>
              </a:tr>
              <a:tr h="285750">
                <a:tc>
                  <a:txBody>
                    <a:bodyPr/>
                    <a:lstStyle/>
                    <a:p>
                      <a:r>
                        <a:rPr sz="1500" b="1">
                          <a:solidFill>
                            <a:srgbClr val="173B55"/>
                          </a:solidFill>
                          <a:latin typeface="Helvetica Neue"/>
                          <a:ea typeface="Helvetica Neue"/>
                          <a:cs typeface="Helvetica Neue"/>
                        </a:rPr>
                        <a:t>Seager2024</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15</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8</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3</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4</a:t>
                      </a:r>
                    </a:p>
                  </a:txBody>
                  <a:tcPr marL="95250" marR="95250" marT="19050" marB="19050">
                    <a:lnR w="4763">
                      <a:solidFill>
                        <a:srgbClr val="D9E2E8"/>
                      </a:solidFill>
                      <a:prstDash val="solid"/>
                    </a:lnR>
                    <a:lnB w="4763">
                      <a:solidFill>
                        <a:srgbClr val="D9E2E8"/>
                      </a:solidFill>
                      <a:prstDash val="solid"/>
                    </a:lnB>
                    <a:solidFill>
                      <a:srgbClr val="FFFFFF"/>
                    </a:solidFill>
                  </a:tcPr>
                </a:tc>
              </a:tr>
              <a:tr h="285750">
                <a:tc>
                  <a:txBody>
                    <a:bodyPr/>
                    <a:lstStyle/>
                    <a:p>
                      <a:r>
                        <a:rPr sz="1500" b="1">
                          <a:solidFill>
                            <a:srgbClr val="173B55"/>
                          </a:solidFill>
                          <a:latin typeface="Helvetica Neue"/>
                          <a:ea typeface="Helvetica Neue"/>
                          <a:cs typeface="Helvetica Neue"/>
                        </a:rPr>
                        <a:t>Bradley2020</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9</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1</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3F6F8"/>
                    </a:solidFill>
                  </a:tcPr>
                </a:tc>
              </a:tr>
              <a:tr h="285750">
                <a:tc>
                  <a:txBody>
                    <a:bodyPr/>
                    <a:lstStyle/>
                    <a:p>
                      <a:r>
                        <a:rPr sz="1500" b="1">
                          <a:solidFill>
                            <a:srgbClr val="173B55"/>
                          </a:solidFill>
                          <a:latin typeface="Helvetica Neue"/>
                          <a:ea typeface="Helvetica Neue"/>
                          <a:cs typeface="Helvetica Neue"/>
                        </a:rPr>
                        <a:t>Bai2016</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1</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1</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FFFFF"/>
                    </a:solidFill>
                  </a:tcPr>
                </a:tc>
              </a:tr>
              <a:tr h="285750">
                <a:tc>
                  <a:txBody>
                    <a:bodyPr/>
                    <a:lstStyle/>
                    <a:p>
                      <a:r>
                        <a:rPr sz="1500" b="1">
                          <a:solidFill>
                            <a:srgbClr val="173B55"/>
                          </a:solidFill>
                          <a:latin typeface="Helvetica Neue"/>
                          <a:ea typeface="Helvetica Neue"/>
                          <a:cs typeface="Helvetica Neue"/>
                        </a:rPr>
                        <a:t>Garg2007</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1</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1</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00"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3F6F8"/>
                    </a:solidFill>
                  </a:tcPr>
                </a:tc>
              </a:tr>
              <a:tr h="285750">
                <a:tc>
                  <a:txBody>
                    <a:bodyPr/>
                    <a:lstStyle/>
                    <a:p>
                      <a:r>
                        <a:rPr sz="1500" b="1">
                          <a:solidFill>
                            <a:srgbClr val="173B55"/>
                          </a:solidFill>
                          <a:latin typeface="Helvetica Neue"/>
                          <a:ea typeface="Helvetica Neue"/>
                          <a:cs typeface="Helvetica Neue"/>
                        </a:rPr>
                        <a:t>Boel1995</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00"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9F5D0E70-2817-4394-9C52-8A1DB5C1A5E2}"/>
              </a:ext>
            </a:extLst>
          </p:cNvPr>
          <p:cNvSpPr>
            <a:spLocks xmlns:a="http://schemas.openxmlformats.org/drawingml/2006/main" noGrp="1"/>
          </p:cNvSpPr>
          <p:nvPr/>
        </p:nvSpPr>
        <p:spPr>
          <a:xfrm xmlns:a="http://schemas.openxmlformats.org/drawingml/2006/main">
            <a:off x="609600" y="57150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536675"/>
                </a:solidFill>
                <a:latin typeface="Helvetica Neue"/>
                <a:ea typeface="Helvetica Neue"/>
                <a:cs typeface="Helvetica Neue"/>
              </a:defRPr>
            </a:defPPr>
            <a:lvl1pPr>
              <a:defRPr sz="1725" b="0">
                <a:solidFill>
                  <a:srgbClr val="536675"/>
                </a:solidFill>
                <a:latin typeface="Helvetica Neue"/>
                <a:ea typeface="Helvetica Neue"/>
                <a:cs typeface="Helvetica Neue"/>
              </a:defRPr>
            </a:lvl1pPr>
            <a:lvl2pPr>
              <a:defRPr sz="1725" b="0">
                <a:solidFill>
                  <a:srgbClr val="536675"/>
                </a:solidFill>
                <a:latin typeface="Helvetica Neue"/>
                <a:ea typeface="Helvetica Neue"/>
                <a:cs typeface="Helvetica Neue"/>
              </a:defRPr>
            </a:lvl2pPr>
            <a:lvl3pPr>
              <a:defRPr sz="1725" b="0">
                <a:solidFill>
                  <a:srgbClr val="536675"/>
                </a:solidFill>
                <a:latin typeface="Helvetica Neue"/>
                <a:ea typeface="Helvetica Neue"/>
                <a:cs typeface="Helvetica Neue"/>
              </a:defRPr>
            </a:lvl3pPr>
            <a:lvl4pPr>
              <a:defRPr sz="1725" b="0">
                <a:solidFill>
                  <a:srgbClr val="536675"/>
                </a:solidFill>
                <a:latin typeface="Helvetica Neue"/>
                <a:ea typeface="Helvetica Neue"/>
                <a:cs typeface="Helvetica Neue"/>
              </a:defRPr>
            </a:lvl4pPr>
            <a:lvl5pPr>
              <a:defRPr sz="1725" b="0">
                <a:solidFill>
                  <a:srgbClr val="536675"/>
                </a:solidFill>
                <a:latin typeface="Helvetica Neue"/>
                <a:ea typeface="Helvetica Neue"/>
                <a:cs typeface="Helvetica Neue"/>
              </a:defRPr>
            </a:lvl5pPr>
            <a:lvl6pPr>
              <a:defRPr sz="1725" b="0">
                <a:solidFill>
                  <a:srgbClr val="536675"/>
                </a:solidFill>
                <a:latin typeface="Helvetica Neue"/>
                <a:ea typeface="Helvetica Neue"/>
                <a:cs typeface="Helvetica Neue"/>
              </a:defRPr>
            </a:lvl6pPr>
            <a:lvl7pPr>
              <a:defRPr sz="1725" b="0">
                <a:solidFill>
                  <a:srgbClr val="536675"/>
                </a:solidFill>
                <a:latin typeface="Helvetica Neue"/>
                <a:ea typeface="Helvetica Neue"/>
                <a:cs typeface="Helvetica Neue"/>
              </a:defRPr>
            </a:lvl7pPr>
            <a:lvl8pPr>
              <a:defRPr sz="1725" b="0">
                <a:solidFill>
                  <a:srgbClr val="536675"/>
                </a:solidFill>
                <a:latin typeface="Helvetica Neue"/>
                <a:ea typeface="Helvetica Neue"/>
                <a:cs typeface="Helvetica Neue"/>
              </a:defRPr>
            </a:lvl8pPr>
            <a:lvl9pPr>
              <a:defRPr sz="1725" b="0">
                <a:solidFill>
                  <a:srgbClr val="536675"/>
                </a:solidFill>
                <a:latin typeface="Helvetica Neue"/>
                <a:ea typeface="Helvetica Neue"/>
                <a:cs typeface="Helvetica Neue"/>
              </a:defRPr>
            </a:lvl9pPr>
          </a:lstStyle>
          <a:p xmlns:a="http://schemas.openxmlformats.org/drawingml/2006/main">
            <a:pPr>
              <a:defRPr sz="1725" b="0">
                <a:solidFill>
                  <a:srgbClr val="536675"/>
                </a:solidFill>
                <a:latin typeface="Helvetica Neue"/>
                <a:ea typeface="Helvetica Neue"/>
                <a:cs typeface="Helvetica Neue"/>
              </a:defRPr>
            </a:pPr>
            <a:r>
              <a:rPr sz="1725" b="0">
                <a:solidFill>
                  <a:srgbClr val="536675"/>
                </a:solidFill>
                <a:latin typeface="Helvetica Neue"/>
                <a:ea typeface="Helvetica Neue"/>
                <a:cs typeface="Helvetica Neue"/>
              </a:rPr>
              <a:t>13 papers · 2,482 unique mapped groups. List membership annotates selection; it does not grant admission.</a:t>
            </a:r>
          </a:p>
        </p:txBody>
      </p:sp>
    </p:spTree>
    <p:extLst>
      <p:ext uri="{BB962C8B-B14F-4D97-AF65-F5344CB8AC3E}">
        <p14:creationId xmlns:p14="http://schemas.microsoft.com/office/powerpoint/2010/main" val="207568411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8D0D9B8-8E30-4F0C-B7C1-7ADDF5CBDE9B}"/>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SOURCES</a:t>
            </a:r>
          </a:p>
        </p:txBody>
      </p:sp>
      <p:sp>
        <p:nvSpPr>
          <p:cNvPr id="2" name="">
            <a:extLst xmlns:a="http://schemas.openxmlformats.org/drawingml/2006/main">
              <a:ext uri="{FF2B5EF4-FFF2-40B4-BE49-F238E27FC236}">
                <a16:creationId xmlns:a16="http://schemas.microsoft.com/office/drawing/2014/main" id="{D33210A6-A77F-4F59-B8D6-DC9DC4B30A15}"/>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Overlaps and biological association</a:t>
            </a:r>
          </a:p>
        </p:txBody>
      </p:sp>
      <p:sp>
        <p:nvSpPr>
          <p:cNvPr id="3" name="">
            <a:extLst xmlns:a="http://schemas.openxmlformats.org/drawingml/2006/main">
              <a:ext uri="{FF2B5EF4-FFF2-40B4-BE49-F238E27FC236}">
                <a16:creationId xmlns:a16="http://schemas.microsoft.com/office/drawing/2014/main" id="{0A4DAA16-E812-4261-8251-FDCD34666133}"/>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588A5672-F3B0-4F02-816C-6330491EA944}"/>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05</a:t>
            </a:r>
          </a:p>
        </p:txBody>
      </p:sp>
      <p:graphicFrame>
        <p:nvGraphicFramePr>
          <p:cNvPr id="5" name="">
            <a:extLst xmlns:a="http://schemas.openxmlformats.org/drawingml/2006/main">
              <a:ext uri="{FF2B5EF4-FFF2-40B4-BE49-F238E27FC236}">
                <a16:creationId xmlns:a16="http://schemas.microsoft.com/office/drawing/2014/main" id="{87417E48-20EC-49DA-87E1-824F42B9CFCB}"/>
              </a:ext>
            </a:extLst>
          </p:cNvPr>
          <p:cNvGraphicFramePr/>
          <p:nvPr/>
        </p:nvGraphicFramePr>
        <p:xfrm>
          <a:off xmlns:a="http://schemas.openxmlformats.org/drawingml/2006/main" x="609600" y="1619250"/>
          <a:ext xmlns:a="http://schemas.openxmlformats.org/drawingml/2006/main" cx="10972800" cy="2905125"/>
        </p:xfrm>
        <a:graphic xmlns:a="http://schemas.openxmlformats.org/drawingml/2006/main">
          <a:graphicData uri="http://schemas.openxmlformats.org/drawingml/2006/table">
            <a:tbl>
              <a:tblPr/>
              <a:tblGrid>
                <a:gridCol w="2286000"/>
                <a:gridCol w="1447800"/>
                <a:gridCol w="1447800"/>
                <a:gridCol w="1447800"/>
                <a:gridCol w="1447800"/>
                <a:gridCol w="1447800"/>
                <a:gridCol w="1447800"/>
              </a:tblGrid>
              <a:tr h="415018">
                <a:tc>
                  <a:txBody>
                    <a:bodyPr/>
                    <a:lstStyle/>
                    <a:p>
                      <a:r>
                        <a:rPr sz="1575" b="1">
                          <a:solidFill>
                            <a:srgbClr val="FFFFFF"/>
                          </a:solidFill>
                          <a:latin typeface="Helvetica Neue"/>
                          <a:ea typeface="Helvetica Neue"/>
                          <a:cs typeface="Helvetica Neue"/>
                        </a:rPr>
                        <a:t>Shared selected</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da Silva</a:t>
                      </a:r>
                    </a:p>
                    <a:p>
                      <a:r>
                        <a:rPr sz="1575" b="1">
                          <a:solidFill>
                            <a:srgbClr val="FFFFFF"/>
                          </a:solidFill>
                          <a:latin typeface="Helvetica Neue"/>
                          <a:ea typeface="Helvetica Neue"/>
                          <a:cs typeface="Helvetica Neue"/>
                        </a:rPr>
                        <a:t>2017</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Wang</a:t>
                      </a:r>
                    </a:p>
                    <a:p>
                      <a:r>
                        <a:rPr sz="1575" b="1">
                          <a:solidFill>
                            <a:srgbClr val="FFFFFF"/>
                          </a:solidFill>
                          <a:latin typeface="Helvetica Neue"/>
                          <a:ea typeface="Helvetica Neue"/>
                          <a:cs typeface="Helvetica Neue"/>
                        </a:rPr>
                        <a:t>2016</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Chang</a:t>
                      </a:r>
                    </a:p>
                    <a:p>
                      <a:r>
                        <a:rPr sz="1575" b="1">
                          <a:solidFill>
                            <a:srgbClr val="FFFFFF"/>
                          </a:solidFill>
                          <a:latin typeface="Helvetica Neue"/>
                          <a:ea typeface="Helvetica Neue"/>
                          <a:cs typeface="Helvetica Neue"/>
                        </a:rPr>
                        <a:t>2019</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Gong</a:t>
                      </a:r>
                    </a:p>
                    <a:p>
                      <a:r>
                        <a:rPr sz="1575" b="1">
                          <a:solidFill>
                            <a:srgbClr val="FFFFFF"/>
                          </a:solidFill>
                          <a:latin typeface="Helvetica Neue"/>
                          <a:ea typeface="Helvetica Neue"/>
                          <a:cs typeface="Helvetica Neue"/>
                        </a:rPr>
                        <a:t>2021</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Bruggeman</a:t>
                      </a:r>
                    </a:p>
                    <a:p>
                      <a:r>
                        <a:rPr sz="1575" b="1">
                          <a:solidFill>
                            <a:srgbClr val="FFFFFF"/>
                          </a:solidFill>
                          <a:latin typeface="Helvetica Neue"/>
                          <a:ea typeface="Helvetica Neue"/>
                          <a:cs typeface="Helvetica Neue"/>
                        </a:rPr>
                        <a:t>2018</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Jamin</a:t>
                      </a:r>
                    </a:p>
                    <a:p>
                      <a:r>
                        <a:rPr sz="1575" b="1">
                          <a:solidFill>
                            <a:srgbClr val="FFFFFF"/>
                          </a:solidFill>
                          <a:latin typeface="Helvetica Neue"/>
                          <a:ea typeface="Helvetica Neue"/>
                          <a:cs typeface="Helvetica Neue"/>
                        </a:rPr>
                        <a:t>2021</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415018">
                <a:tc>
                  <a:txBody>
                    <a:bodyPr/>
                    <a:lstStyle/>
                    <a:p>
                      <a:r>
                        <a:rPr sz="1575" b="1">
                          <a:solidFill>
                            <a:srgbClr val="173B55"/>
                          </a:solidFill>
                          <a:latin typeface="Helvetica Neue"/>
                          <a:ea typeface="Helvetica Neue"/>
                          <a:cs typeface="Helvetica Neue"/>
                        </a:rPr>
                        <a:t>da Silva 2017</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356</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237</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282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316</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15</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28</a:t>
                      </a:r>
                    </a:p>
                  </a:txBody>
                  <a:tcPr marL="95250" marR="95250" marT="19050" marB="19050">
                    <a:lnR w="4763">
                      <a:solidFill>
                        <a:srgbClr val="D9E2E8"/>
                      </a:solidFill>
                      <a:prstDash val="solid"/>
                    </a:lnR>
                    <a:lnB w="4763">
                      <a:solidFill>
                        <a:srgbClr val="D9E2E8"/>
                      </a:solidFill>
                      <a:prstDash val="solid"/>
                    </a:lnB>
                    <a:solidFill>
                      <a:srgbClr val="FFFFFF"/>
                    </a:solidFill>
                  </a:tcPr>
                </a:tc>
              </a:tr>
              <a:tr h="415018">
                <a:tc>
                  <a:txBody>
                    <a:bodyPr/>
                    <a:lstStyle/>
                    <a:p>
                      <a:r>
                        <a:rPr sz="1575" b="1">
                          <a:solidFill>
                            <a:srgbClr val="173B55"/>
                          </a:solidFill>
                          <a:latin typeface="Helvetica Neue"/>
                          <a:ea typeface="Helvetica Neue"/>
                          <a:cs typeface="Helvetica Neue"/>
                        </a:rPr>
                        <a:t>Wang 2016</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237</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264</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247</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233</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18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25</a:t>
                      </a:r>
                    </a:p>
                  </a:txBody>
                  <a:tcPr marL="95250" marR="95250" marT="19050" marB="19050">
                    <a:lnR w="4763">
                      <a:solidFill>
                        <a:srgbClr val="D9E2E8"/>
                      </a:solidFill>
                      <a:prstDash val="solid"/>
                    </a:lnR>
                    <a:lnB w="4763">
                      <a:solidFill>
                        <a:srgbClr val="D9E2E8"/>
                      </a:solidFill>
                      <a:prstDash val="solid"/>
                    </a:lnB>
                    <a:solidFill>
                      <a:srgbClr val="F3F6F8"/>
                    </a:solidFill>
                  </a:tcPr>
                </a:tc>
              </a:tr>
              <a:tr h="415018">
                <a:tc>
                  <a:txBody>
                    <a:bodyPr/>
                    <a:lstStyle/>
                    <a:p>
                      <a:r>
                        <a:rPr sz="1575" b="1">
                          <a:solidFill>
                            <a:srgbClr val="173B55"/>
                          </a:solidFill>
                          <a:latin typeface="Helvetica Neue"/>
                          <a:ea typeface="Helvetica Neue"/>
                          <a:cs typeface="Helvetica Neue"/>
                        </a:rPr>
                        <a:t>Chang 2019</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282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247</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311</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286</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18</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20</a:t>
                      </a:r>
                    </a:p>
                  </a:txBody>
                  <a:tcPr marL="95250" marR="95250" marT="19050" marB="19050">
                    <a:lnR w="4763">
                      <a:solidFill>
                        <a:srgbClr val="D9E2E8"/>
                      </a:solidFill>
                      <a:prstDash val="solid"/>
                    </a:lnR>
                    <a:lnB w="4763">
                      <a:solidFill>
                        <a:srgbClr val="D9E2E8"/>
                      </a:solidFill>
                      <a:prstDash val="solid"/>
                    </a:lnB>
                    <a:solidFill>
                      <a:srgbClr val="FFFFFF"/>
                    </a:solidFill>
                  </a:tcPr>
                </a:tc>
              </a:tr>
              <a:tr h="415018">
                <a:tc>
                  <a:txBody>
                    <a:bodyPr/>
                    <a:lstStyle/>
                    <a:p>
                      <a:r>
                        <a:rPr sz="1575" b="1">
                          <a:solidFill>
                            <a:srgbClr val="173B55"/>
                          </a:solidFill>
                          <a:latin typeface="Helvetica Neue"/>
                          <a:ea typeface="Helvetica Neue"/>
                          <a:cs typeface="Helvetica Neue"/>
                        </a:rPr>
                        <a:t>Gong 2021</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316</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233</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286</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360</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22</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24</a:t>
                      </a:r>
                    </a:p>
                  </a:txBody>
                  <a:tcPr marL="95250" marR="95250" marT="19050" marB="19050">
                    <a:lnR w="4763">
                      <a:solidFill>
                        <a:srgbClr val="D9E2E8"/>
                      </a:solidFill>
                      <a:prstDash val="solid"/>
                    </a:lnR>
                    <a:lnB w="4763">
                      <a:solidFill>
                        <a:srgbClr val="D9E2E8"/>
                      </a:solidFill>
                      <a:prstDash val="solid"/>
                    </a:lnB>
                    <a:solidFill>
                      <a:srgbClr val="F3F6F8"/>
                    </a:solidFill>
                  </a:tcPr>
                </a:tc>
              </a:tr>
              <a:tr h="415018">
                <a:tc>
                  <a:txBody>
                    <a:bodyPr/>
                    <a:lstStyle/>
                    <a:p>
                      <a:r>
                        <a:rPr sz="1575" b="1">
                          <a:solidFill>
                            <a:srgbClr val="173B55"/>
                          </a:solidFill>
                          <a:latin typeface="Helvetica Neue"/>
                          <a:ea typeface="Helvetica Neue"/>
                          <a:cs typeface="Helvetica Neue"/>
                        </a:rPr>
                        <a:t>Bruggeman 2018</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15</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18</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18</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25</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6</a:t>
                      </a:r>
                    </a:p>
                  </a:txBody>
                  <a:tcPr marL="95250" marR="95250" marT="19050" marB="19050">
                    <a:lnR w="4763">
                      <a:solidFill>
                        <a:srgbClr val="D9E2E8"/>
                      </a:solidFill>
                      <a:prstDash val="solid"/>
                    </a:lnR>
                    <a:lnB w="4763">
                      <a:solidFill>
                        <a:srgbClr val="D9E2E8"/>
                      </a:solidFill>
                      <a:prstDash val="solid"/>
                    </a:lnB>
                    <a:solidFill>
                      <a:srgbClr val="FFFFFF"/>
                    </a:solidFill>
                  </a:tcPr>
                </a:tc>
              </a:tr>
              <a:tr h="415018">
                <a:tc>
                  <a:txBody>
                    <a:bodyPr/>
                    <a:lstStyle/>
                    <a:p>
                      <a:r>
                        <a:rPr sz="1575" b="1">
                          <a:solidFill>
                            <a:srgbClr val="173B55"/>
                          </a:solidFill>
                          <a:latin typeface="Helvetica Neue"/>
                          <a:ea typeface="Helvetica Neue"/>
                          <a:cs typeface="Helvetica Neue"/>
                        </a:rPr>
                        <a:t>Jamin 2021</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25</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20</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24</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6</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32</a:t>
                      </a:r>
                    </a:p>
                  </a:txBody>
                  <a:tcPr marL="95250" marR="95250" marT="19050" marB="19050">
                    <a:lnR w="4763">
                      <a:solidFill>
                        <a:srgbClr val="D9E2E8"/>
                      </a:solidFill>
                      <a:prstDash val="solid"/>
                    </a:lnR>
                    <a:lnB w="4763">
                      <a:solidFill>
                        <a:srgbClr val="D9E2E8"/>
                      </a:solidFill>
                      <a:prstDash val="solid"/>
                    </a:lnB>
                    <a:solidFill>
                      <a:srgbClr val="F3F6F8"/>
                    </a:solidFill>
                  </a:tcPr>
                </a:tc>
              </a:tr>
            </a:tbl>
          </a:graphicData>
        </a:graphic>
      </p:graphicFrame>
      <p:sp>
        <p:nvSpPr>
          <p:cNvPr id="6" name="">
            <a:extLst xmlns:a="http://schemas.openxmlformats.org/drawingml/2006/main">
              <a:ext uri="{FF2B5EF4-FFF2-40B4-BE49-F238E27FC236}">
                <a16:creationId xmlns:a16="http://schemas.microsoft.com/office/drawing/2014/main" id="{EFCCBA38-D5FF-4600-987B-127996B7F110}"/>
              </a:ext>
            </a:extLst>
          </p:cNvPr>
          <p:cNvSpPr>
            <a:spLocks xmlns:a="http://schemas.openxmlformats.org/drawingml/2006/main" noGrp="1"/>
          </p:cNvSpPr>
          <p:nvPr/>
        </p:nvSpPr>
        <p:spPr>
          <a:xfrm xmlns:a="http://schemas.openxmlformats.org/drawingml/2006/main">
            <a:off x="609600" y="4838700"/>
            <a:ext cx="109728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1">
                <a:solidFill>
                  <a:srgbClr val="087E8B"/>
                </a:solidFill>
                <a:latin typeface="Helvetica Neue"/>
                <a:ea typeface="Helvetica Neue"/>
                <a:cs typeface="Helvetica Neue"/>
              </a:defRPr>
            </a:defPPr>
            <a:lvl1pPr>
              <a:defRPr sz="1875" b="1">
                <a:solidFill>
                  <a:srgbClr val="087E8B"/>
                </a:solidFill>
                <a:latin typeface="Helvetica Neue"/>
                <a:ea typeface="Helvetica Neue"/>
                <a:cs typeface="Helvetica Neue"/>
              </a:defRPr>
            </a:lvl1pPr>
            <a:lvl2pPr>
              <a:defRPr sz="1875" b="1">
                <a:solidFill>
                  <a:srgbClr val="087E8B"/>
                </a:solidFill>
                <a:latin typeface="Helvetica Neue"/>
                <a:ea typeface="Helvetica Neue"/>
                <a:cs typeface="Helvetica Neue"/>
              </a:defRPr>
            </a:lvl2pPr>
            <a:lvl3pPr>
              <a:defRPr sz="1875" b="1">
                <a:solidFill>
                  <a:srgbClr val="087E8B"/>
                </a:solidFill>
                <a:latin typeface="Helvetica Neue"/>
                <a:ea typeface="Helvetica Neue"/>
                <a:cs typeface="Helvetica Neue"/>
              </a:defRPr>
            </a:lvl3pPr>
            <a:lvl4pPr>
              <a:defRPr sz="1875" b="1">
                <a:solidFill>
                  <a:srgbClr val="087E8B"/>
                </a:solidFill>
                <a:latin typeface="Helvetica Neue"/>
                <a:ea typeface="Helvetica Neue"/>
                <a:cs typeface="Helvetica Neue"/>
              </a:defRPr>
            </a:lvl4pPr>
            <a:lvl5pPr>
              <a:defRPr sz="1875" b="1">
                <a:solidFill>
                  <a:srgbClr val="087E8B"/>
                </a:solidFill>
                <a:latin typeface="Helvetica Neue"/>
                <a:ea typeface="Helvetica Neue"/>
                <a:cs typeface="Helvetica Neue"/>
              </a:defRPr>
            </a:lvl5pPr>
            <a:lvl6pPr>
              <a:defRPr sz="1875" b="1">
                <a:solidFill>
                  <a:srgbClr val="087E8B"/>
                </a:solidFill>
                <a:latin typeface="Helvetica Neue"/>
                <a:ea typeface="Helvetica Neue"/>
                <a:cs typeface="Helvetica Neue"/>
              </a:defRPr>
            </a:lvl6pPr>
            <a:lvl7pPr>
              <a:defRPr sz="1875" b="1">
                <a:solidFill>
                  <a:srgbClr val="087E8B"/>
                </a:solidFill>
                <a:latin typeface="Helvetica Neue"/>
                <a:ea typeface="Helvetica Neue"/>
                <a:cs typeface="Helvetica Neue"/>
              </a:defRPr>
            </a:lvl7pPr>
            <a:lvl8pPr>
              <a:defRPr sz="1875" b="1">
                <a:solidFill>
                  <a:srgbClr val="087E8B"/>
                </a:solidFill>
                <a:latin typeface="Helvetica Neue"/>
                <a:ea typeface="Helvetica Neue"/>
                <a:cs typeface="Helvetica Neue"/>
              </a:defRPr>
            </a:lvl8pPr>
            <a:lvl9pPr>
              <a:defRPr sz="1875" b="1">
                <a:solidFill>
                  <a:srgbClr val="087E8B"/>
                </a:solidFill>
                <a:latin typeface="Helvetica Neue"/>
                <a:ea typeface="Helvetica Neue"/>
                <a:cs typeface="Helvetica Neue"/>
              </a:defRPr>
            </a:lvl9pPr>
          </a:lstStyle>
          <a:p xmlns:a="http://schemas.openxmlformats.org/drawingml/2006/main">
            <a:pPr>
              <a:defRPr sz="1875" b="1">
                <a:solidFill>
                  <a:srgbClr val="087E8B"/>
                </a:solidFill>
                <a:latin typeface="Helvetica Neue"/>
                <a:ea typeface="Helvetica Neue"/>
                <a:cs typeface="Helvetica Neue"/>
              </a:defRPr>
            </a:pPr>
            <a:r>
              <a:rPr sz="1875" b="1">
                <a:solidFill>
                  <a:srgbClr val="087E8B"/>
                </a:solidFill>
                <a:latin typeface="Helvetica Neue"/>
                <a:ea typeface="Helvetica Neue"/>
                <a:cs typeface="Helvetica Neue"/>
              </a:rPr>
              <a:t>Association: 1,231 reproductive only  ·  9,481 embryonic only  ·  1,427 both</a:t>
            </a:r>
          </a:p>
        </p:txBody>
      </p:sp>
      <p:sp>
        <p:nvSpPr>
          <p:cNvPr id="7" name="">
            <a:extLst xmlns:a="http://schemas.openxmlformats.org/drawingml/2006/main">
              <a:ext uri="{FF2B5EF4-FFF2-40B4-BE49-F238E27FC236}">
                <a16:creationId xmlns:a16="http://schemas.microsoft.com/office/drawing/2014/main" id="{5A295198-2106-43C8-BDE4-CAE9014CFCA9}"/>
              </a:ext>
            </a:extLst>
          </p:cNvPr>
          <p:cNvSpPr>
            <a:spLocks xmlns:a="http://schemas.openxmlformats.org/drawingml/2006/main" noGrp="1"/>
          </p:cNvSpPr>
          <p:nvPr/>
        </p:nvSpPr>
        <p:spPr>
          <a:xfrm xmlns:a="http://schemas.openxmlformats.org/drawingml/2006/main">
            <a:off x="609600" y="57150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536675"/>
                </a:solidFill>
                <a:latin typeface="Helvetica Neue"/>
                <a:ea typeface="Helvetica Neue"/>
                <a:cs typeface="Helvetica Neue"/>
              </a:defRPr>
            </a:defPPr>
            <a:lvl1pPr>
              <a:defRPr sz="1725" b="0">
                <a:solidFill>
                  <a:srgbClr val="536675"/>
                </a:solidFill>
                <a:latin typeface="Helvetica Neue"/>
                <a:ea typeface="Helvetica Neue"/>
                <a:cs typeface="Helvetica Neue"/>
              </a:defRPr>
            </a:lvl1pPr>
            <a:lvl2pPr>
              <a:defRPr sz="1725" b="0">
                <a:solidFill>
                  <a:srgbClr val="536675"/>
                </a:solidFill>
                <a:latin typeface="Helvetica Neue"/>
                <a:ea typeface="Helvetica Neue"/>
                <a:cs typeface="Helvetica Neue"/>
              </a:defRPr>
            </a:lvl2pPr>
            <a:lvl3pPr>
              <a:defRPr sz="1725" b="0">
                <a:solidFill>
                  <a:srgbClr val="536675"/>
                </a:solidFill>
                <a:latin typeface="Helvetica Neue"/>
                <a:ea typeface="Helvetica Neue"/>
                <a:cs typeface="Helvetica Neue"/>
              </a:defRPr>
            </a:lvl3pPr>
            <a:lvl4pPr>
              <a:defRPr sz="1725" b="0">
                <a:solidFill>
                  <a:srgbClr val="536675"/>
                </a:solidFill>
                <a:latin typeface="Helvetica Neue"/>
                <a:ea typeface="Helvetica Neue"/>
                <a:cs typeface="Helvetica Neue"/>
              </a:defRPr>
            </a:lvl4pPr>
            <a:lvl5pPr>
              <a:defRPr sz="1725" b="0">
                <a:solidFill>
                  <a:srgbClr val="536675"/>
                </a:solidFill>
                <a:latin typeface="Helvetica Neue"/>
                <a:ea typeface="Helvetica Neue"/>
                <a:cs typeface="Helvetica Neue"/>
              </a:defRPr>
            </a:lvl5pPr>
            <a:lvl6pPr>
              <a:defRPr sz="1725" b="0">
                <a:solidFill>
                  <a:srgbClr val="536675"/>
                </a:solidFill>
                <a:latin typeface="Helvetica Neue"/>
                <a:ea typeface="Helvetica Neue"/>
                <a:cs typeface="Helvetica Neue"/>
              </a:defRPr>
            </a:lvl6pPr>
            <a:lvl7pPr>
              <a:defRPr sz="1725" b="0">
                <a:solidFill>
                  <a:srgbClr val="536675"/>
                </a:solidFill>
                <a:latin typeface="Helvetica Neue"/>
                <a:ea typeface="Helvetica Neue"/>
                <a:cs typeface="Helvetica Neue"/>
              </a:defRPr>
            </a:lvl7pPr>
            <a:lvl8pPr>
              <a:defRPr sz="1725" b="0">
                <a:solidFill>
                  <a:srgbClr val="536675"/>
                </a:solidFill>
                <a:latin typeface="Helvetica Neue"/>
                <a:ea typeface="Helvetica Neue"/>
                <a:cs typeface="Helvetica Neue"/>
              </a:defRPr>
            </a:lvl8pPr>
            <a:lvl9pPr>
              <a:defRPr sz="1725" b="0">
                <a:solidFill>
                  <a:srgbClr val="536675"/>
                </a:solidFill>
                <a:latin typeface="Helvetica Neue"/>
                <a:ea typeface="Helvetica Neue"/>
                <a:cs typeface="Helvetica Neue"/>
              </a:defRPr>
            </a:lvl9pPr>
          </a:lstStyle>
          <a:p xmlns:a="http://schemas.openxmlformats.org/drawingml/2006/main">
            <a:pPr>
              <a:defRPr sz="1725" b="0">
                <a:solidFill>
                  <a:srgbClr val="536675"/>
                </a:solidFill>
                <a:latin typeface="Helvetica Neue"/>
                <a:ea typeface="Helvetica Neue"/>
                <a:cs typeface="Helvetica Neue"/>
              </a:defRPr>
            </a:pPr>
            <a:r>
              <a:rPr sz="1725" b="0">
                <a:solidFill>
                  <a:srgbClr val="536675"/>
                </a:solidFill>
                <a:latin typeface="Helvetica Neue"/>
                <a:ea typeface="Helvetica Neue"/>
                <a:cs typeface="Helvetica Neue"/>
              </a:rPr>
              <a:t>Embryonic admission uses one gastrulation embryo. Later fetal atlases remain outside this release.</a:t>
            </a:r>
          </a:p>
        </p:txBody>
      </p:sp>
    </p:spTree>
    <p:extLst>
      <p:ext uri="{BB962C8B-B14F-4D97-AF65-F5344CB8AC3E}">
        <p14:creationId xmlns:p14="http://schemas.microsoft.com/office/powerpoint/2010/main" val="33790295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EDB00BC-95E8-47A5-A1C5-1BE89218FDB9}"/>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EVIDENCE</a:t>
            </a:r>
          </a:p>
        </p:txBody>
      </p:sp>
      <p:sp>
        <p:nvSpPr>
          <p:cNvPr id="2" name="">
            <a:extLst xmlns:a="http://schemas.openxmlformats.org/drawingml/2006/main">
              <a:ext uri="{FF2B5EF4-FFF2-40B4-BE49-F238E27FC236}">
                <a16:creationId xmlns:a16="http://schemas.microsoft.com/office/drawing/2014/main" id="{091C22D8-1DD4-443C-9F72-284090A5BD06}"/>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Data used to filter normal expression</a:t>
            </a:r>
          </a:p>
        </p:txBody>
      </p:sp>
      <p:sp>
        <p:nvSpPr>
          <p:cNvPr id="3" name="">
            <a:extLst xmlns:a="http://schemas.openxmlformats.org/drawingml/2006/main">
              <a:ext uri="{FF2B5EF4-FFF2-40B4-BE49-F238E27FC236}">
                <a16:creationId xmlns:a16="http://schemas.microsoft.com/office/drawing/2014/main" id="{B63084A0-F4B7-4B55-9031-968E7ACAE2C4}"/>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6D7ADB52-EDB4-4B66-AE81-7100A7B78BA9}"/>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06</a:t>
            </a:r>
          </a:p>
        </p:txBody>
      </p:sp>
      <p:graphicFrame>
        <p:nvGraphicFramePr>
          <p:cNvPr id="5" name="">
            <a:extLst xmlns:a="http://schemas.openxmlformats.org/drawingml/2006/main">
              <a:ext uri="{FF2B5EF4-FFF2-40B4-BE49-F238E27FC236}">
                <a16:creationId xmlns:a16="http://schemas.microsoft.com/office/drawing/2014/main" id="{897938CB-87E6-4672-8A6D-D39F8575C51B}"/>
              </a:ext>
            </a:extLst>
          </p:cNvPr>
          <p:cNvGraphicFramePr/>
          <p:nvPr/>
        </p:nvGraphicFramePr>
        <p:xfrm>
          <a:off xmlns:a="http://schemas.openxmlformats.org/drawingml/2006/main" x="609600" y="1619250"/>
          <a:ext xmlns:a="http://schemas.openxmlformats.org/drawingml/2006/main" cx="10972800" cy="3905250"/>
        </p:xfrm>
        <a:graphic xmlns:a="http://schemas.openxmlformats.org/drawingml/2006/main">
          <a:graphicData uri="http://schemas.openxmlformats.org/drawingml/2006/table">
            <a:tbl>
              <a:tblPr/>
              <a:tblGrid>
                <a:gridCol w="2714625"/>
                <a:gridCol w="3857625"/>
                <a:gridCol w="4400550"/>
              </a:tblGrid>
              <a:tr h="488156">
                <a:tc>
                  <a:txBody>
                    <a:bodyPr/>
                    <a:lstStyle/>
                    <a:p>
                      <a:r>
                        <a:rPr sz="1650" b="1">
                          <a:solidFill>
                            <a:srgbClr val="FFFFFF"/>
                          </a:solidFill>
                          <a:latin typeface="Helvetica Neue"/>
                          <a:ea typeface="Helvetica Neue"/>
                          <a:cs typeface="Helvetica Neue"/>
                        </a:rPr>
                        <a:t>Source</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650" b="1">
                          <a:solidFill>
                            <a:srgbClr val="FFFFFF"/>
                          </a:solidFill>
                          <a:latin typeface="Helvetica Neue"/>
                          <a:ea typeface="Helvetica Neue"/>
                          <a:cs typeface="Helvetica Neue"/>
                        </a:rPr>
                        <a:t>Measured quantity</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650" b="1">
                          <a:solidFill>
                            <a:srgbClr val="FFFFFF"/>
                          </a:solidFill>
                          <a:latin typeface="Helvetica Neue"/>
                          <a:ea typeface="Helvetica Neue"/>
                          <a:cs typeface="Helvetica Neue"/>
                        </a:rPr>
                        <a:t>Use</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488156">
                <a:tc>
                  <a:txBody>
                    <a:bodyPr/>
                    <a:lstStyle/>
                    <a:p>
                      <a:r>
                        <a:rPr sz="1650" b="1">
                          <a:solidFill>
                            <a:srgbClr val="173B55"/>
                          </a:solidFill>
                          <a:latin typeface="Helvetica Neue"/>
                          <a:ea typeface="Helvetica Neue"/>
                          <a:cs typeface="Helvetica Neue"/>
                        </a:rPr>
                        <a:t>HPA consensus</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650" b="0">
                          <a:solidFill>
                            <a:srgbClr val="173B55"/>
                          </a:solidFill>
                          <a:latin typeface="Helvetica Neue"/>
                          <a:ea typeface="Helvetica Neue"/>
                          <a:cs typeface="Helvetica Neue"/>
                        </a:rPr>
                        <a:t>Bulk nTPM</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650" b="0">
                          <a:solidFill>
                            <a:srgbClr val="173B55"/>
                          </a:solidFill>
                          <a:latin typeface="Helvetica Neue"/>
                          <a:ea typeface="Helvetica Neue"/>
                          <a:cs typeface="Helvetica Neue"/>
                        </a:rPr>
                        <a:t>Organ tier, association and coverage</a:t>
                      </a:r>
                    </a:p>
                  </a:txBody>
                  <a:tcPr marL="95250" marR="95250" marT="19050" marB="19050">
                    <a:lnR w="4763">
                      <a:solidFill>
                        <a:srgbClr val="D9E2E8"/>
                      </a:solidFill>
                      <a:prstDash val="solid"/>
                    </a:lnR>
                    <a:lnB w="4763">
                      <a:solidFill>
                        <a:srgbClr val="D9E2E8"/>
                      </a:solidFill>
                      <a:prstDash val="solid"/>
                    </a:lnB>
                    <a:solidFill>
                      <a:srgbClr val="FFFFFF"/>
                    </a:solidFill>
                  </a:tcPr>
                </a:tc>
              </a:tr>
              <a:tr h="488156">
                <a:tc>
                  <a:txBody>
                    <a:bodyPr/>
                    <a:lstStyle/>
                    <a:p>
                      <a:r>
                        <a:rPr sz="1650" b="1">
                          <a:solidFill>
                            <a:srgbClr val="173B55"/>
                          </a:solidFill>
                          <a:latin typeface="Helvetica Neue"/>
                          <a:ea typeface="Helvetica Neue"/>
                          <a:cs typeface="Helvetica Neue"/>
                        </a:rPr>
                        <a:t>HPA tissue clusters</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650" b="0">
                          <a:solidFill>
                            <a:srgbClr val="173B55"/>
                          </a:solidFill>
                          <a:latin typeface="Helvetica Neue"/>
                          <a:ea typeface="Helvetica Neue"/>
                          <a:cs typeface="Helvetica Neue"/>
                        </a:rPr>
                        <a:t>Cell-cluster nTPM; ≥20 reads</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650" b="0">
                          <a:solidFill>
                            <a:srgbClr val="173B55"/>
                          </a:solidFill>
                          <a:latin typeface="Helvetica Neue"/>
                          <a:ea typeface="Helvetica Neue"/>
                          <a:cs typeface="Helvetica Neue"/>
                        </a:rPr>
                        <a:t>Cell compartments and rare-cell signals</a:t>
                      </a:r>
                    </a:p>
                  </a:txBody>
                  <a:tcPr marL="95250" marR="95250" marT="19050" marB="19050">
                    <a:lnR w="4763">
                      <a:solidFill>
                        <a:srgbClr val="D9E2E8"/>
                      </a:solidFill>
                      <a:prstDash val="solid"/>
                    </a:lnR>
                    <a:lnB w="4763">
                      <a:solidFill>
                        <a:srgbClr val="D9E2E8"/>
                      </a:solidFill>
                      <a:prstDash val="solid"/>
                    </a:lnB>
                    <a:solidFill>
                      <a:srgbClr val="F3F6F8"/>
                    </a:solidFill>
                  </a:tcPr>
                </a:tc>
              </a:tr>
              <a:tr h="488156">
                <a:tc>
                  <a:txBody>
                    <a:bodyPr/>
                    <a:lstStyle/>
                    <a:p>
                      <a:r>
                        <a:rPr sz="1650" b="1">
                          <a:solidFill>
                            <a:srgbClr val="173B55"/>
                          </a:solidFill>
                          <a:latin typeface="Helvetica Neue"/>
                          <a:ea typeface="Helvetica Neue"/>
                          <a:cs typeface="Helvetica Neue"/>
                        </a:rPr>
                        <a:t>HPA / Monaco immune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650" b="0">
                          <a:solidFill>
                            <a:srgbClr val="173B55"/>
                          </a:solidFill>
                          <a:latin typeface="Helvetica Neue"/>
                          <a:ea typeface="Helvetica Neue"/>
                          <a:cs typeface="Helvetica Neue"/>
                        </a:rPr>
                        <a:t>Native nTPM / TPM</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650" b="0">
                          <a:solidFill>
                            <a:srgbClr val="173B55"/>
                          </a:solidFill>
                          <a:latin typeface="Helvetica Neue"/>
                          <a:ea typeface="Helvetica Neue"/>
                          <a:cs typeface="Helvetica Neue"/>
                        </a:rPr>
                        <a:t>Protected unless explicitly classified otherwise</a:t>
                      </a:r>
                    </a:p>
                  </a:txBody>
                  <a:tcPr marL="95250" marR="95250" marT="19050" marB="19050">
                    <a:lnR w="4763">
                      <a:solidFill>
                        <a:srgbClr val="D9E2E8"/>
                      </a:solidFill>
                      <a:prstDash val="solid"/>
                    </a:lnR>
                    <a:lnB w="4763">
                      <a:solidFill>
                        <a:srgbClr val="D9E2E8"/>
                      </a:solidFill>
                      <a:prstDash val="solid"/>
                    </a:lnB>
                    <a:solidFill>
                      <a:srgbClr val="FFFFFF"/>
                    </a:solidFill>
                  </a:tcPr>
                </a:tc>
              </a:tr>
              <a:tr h="488156">
                <a:tc>
                  <a:txBody>
                    <a:bodyPr/>
                    <a:lstStyle/>
                    <a:p>
                      <a:r>
                        <a:rPr sz="1650" b="1">
                          <a:solidFill>
                            <a:srgbClr val="173B55"/>
                          </a:solidFill>
                          <a:latin typeface="Helvetica Neue"/>
                          <a:ea typeface="Helvetica Neue"/>
                          <a:cs typeface="Helvetica Neue"/>
                        </a:rPr>
                        <a:t>Original DICE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650" b="0">
                          <a:solidFill>
                            <a:srgbClr val="173B55"/>
                          </a:solidFill>
                          <a:latin typeface="Helvetica Neue"/>
                          <a:ea typeface="Helvetica Neue"/>
                          <a:cs typeface="Helvetica Neue"/>
                        </a:rPr>
                        <a:t>TPM; third-highest reported value</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650" b="0">
                          <a:solidFill>
                            <a:srgbClr val="173B55"/>
                          </a:solidFill>
                          <a:latin typeface="Helvetica Neue"/>
                          <a:ea typeface="Helvetica Neue"/>
                          <a:cs typeface="Helvetica Neue"/>
                        </a:rPr>
                        <a:t>Recurring immune RNA; coverage optional</a:t>
                      </a:r>
                    </a:p>
                  </a:txBody>
                  <a:tcPr marL="95250" marR="95250" marT="19050" marB="19050">
                    <a:lnR w="4763">
                      <a:solidFill>
                        <a:srgbClr val="D9E2E8"/>
                      </a:solidFill>
                      <a:prstDash val="solid"/>
                    </a:lnR>
                    <a:lnB w="4763">
                      <a:solidFill>
                        <a:srgbClr val="D9E2E8"/>
                      </a:solidFill>
                      <a:prstDash val="solid"/>
                    </a:lnB>
                    <a:solidFill>
                      <a:srgbClr val="F3F6F8"/>
                    </a:solidFill>
                  </a:tcPr>
                </a:tc>
              </a:tr>
              <a:tr h="488156">
                <a:tc>
                  <a:txBody>
                    <a:bodyPr/>
                    <a:lstStyle/>
                    <a:p>
                      <a:r>
                        <a:rPr sz="1650" b="1">
                          <a:solidFill>
                            <a:srgbClr val="173B55"/>
                          </a:solidFill>
                          <a:latin typeface="Helvetica Neue"/>
                          <a:ea typeface="Helvetica Neue"/>
                          <a:cs typeface="Helvetica Neue"/>
                        </a:rPr>
                        <a:t>Collin adult cornea</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650" b="0">
                          <a:solidFill>
                            <a:srgbClr val="173B55"/>
                          </a:solidFill>
                          <a:latin typeface="Helvetica Neue"/>
                          <a:ea typeface="Helvetica Neue"/>
                          <a:cs typeface="Helvetica Neue"/>
                        </a:rPr>
                        <a:t>CP10K; support in ≥2 sample groups</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650" b="0">
                          <a:solidFill>
                            <a:srgbClr val="173B55"/>
                          </a:solidFill>
                          <a:latin typeface="Helvetica Neue"/>
                          <a:ea typeface="Helvetica Neue"/>
                          <a:cs typeface="Helvetica Neue"/>
                        </a:rPr>
                        <a:t>Ocular signals; coverage optional</a:t>
                      </a:r>
                    </a:p>
                  </a:txBody>
                  <a:tcPr marL="95250" marR="95250" marT="19050" marB="19050">
                    <a:lnR w="4763">
                      <a:solidFill>
                        <a:srgbClr val="D9E2E8"/>
                      </a:solidFill>
                      <a:prstDash val="solid"/>
                    </a:lnR>
                    <a:lnB w="4763">
                      <a:solidFill>
                        <a:srgbClr val="D9E2E8"/>
                      </a:solidFill>
                      <a:prstDash val="solid"/>
                    </a:lnB>
                    <a:solidFill>
                      <a:srgbClr val="FFFFFF"/>
                    </a:solidFill>
                  </a:tcPr>
                </a:tc>
              </a:tr>
              <a:tr h="488156">
                <a:tc>
                  <a:txBody>
                    <a:bodyPr/>
                    <a:lstStyle/>
                    <a:p>
                      <a:r>
                        <a:rPr sz="1650" b="1">
                          <a:solidFill>
                            <a:srgbClr val="173B55"/>
                          </a:solidFill>
                          <a:latin typeface="Helvetica Neue"/>
                          <a:ea typeface="Helvetica Neue"/>
                          <a:cs typeface="Helvetica Neue"/>
                        </a:rPr>
                        <a:t>HPA + external IHC</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650" b="0">
                          <a:solidFill>
                            <a:srgbClr val="173B55"/>
                          </a:solidFill>
                          <a:latin typeface="Helvetica Neue"/>
                          <a:ea typeface="Helvetica Neue"/>
                          <a:cs typeface="Helvetica Neue"/>
                        </a:rPr>
                        <a:t>Staining, confidence, tissue / cell</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650" b="0">
                          <a:solidFill>
                            <a:srgbClr val="173B55"/>
                          </a:solidFill>
                          <a:latin typeface="Helvetica Neue"/>
                          <a:ea typeface="Helvetica Neue"/>
                          <a:cs typeface="Helvetica Neue"/>
                        </a:rPr>
                        <a:t>Positive findings and matched negative credit</a:t>
                      </a:r>
                    </a:p>
                  </a:txBody>
                  <a:tcPr marL="95250" marR="95250" marT="19050" marB="19050">
                    <a:lnR w="4763">
                      <a:solidFill>
                        <a:srgbClr val="D9E2E8"/>
                      </a:solidFill>
                      <a:prstDash val="solid"/>
                    </a:lnR>
                    <a:lnB w="4763">
                      <a:solidFill>
                        <a:srgbClr val="D9E2E8"/>
                      </a:solidFill>
                      <a:prstDash val="solid"/>
                    </a:lnB>
                    <a:solidFill>
                      <a:srgbClr val="F3F6F8"/>
                    </a:solidFill>
                  </a:tcPr>
                </a:tc>
              </a:tr>
              <a:tr h="488156">
                <a:tc>
                  <a:txBody>
                    <a:bodyPr/>
                    <a:lstStyle/>
                    <a:p>
                      <a:r>
                        <a:rPr sz="1650" b="1">
                          <a:solidFill>
                            <a:srgbClr val="173B55"/>
                          </a:solidFill>
                          <a:latin typeface="Helvetica Neue"/>
                          <a:ea typeface="Helvetica Neue"/>
                          <a:cs typeface="Helvetica Neue"/>
                        </a:rPr>
                        <a:t>Curated protein / clinical</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650" b="0">
                          <a:solidFill>
                            <a:srgbClr val="173B55"/>
                          </a:solidFill>
                          <a:latin typeface="Helvetica Neue"/>
                          <a:ea typeface="Helvetica Neue"/>
                          <a:cs typeface="Helvetica Neue"/>
                        </a:rPr>
                        <a:t>Categorical findings + source evidence</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650" b="0">
                          <a:solidFill>
                            <a:srgbClr val="173B55"/>
                          </a:solidFill>
                          <a:latin typeface="Helvetica Neue"/>
                          <a:ea typeface="Helvetica Neue"/>
                          <a:cs typeface="Helvetica Neue"/>
                        </a:rPr>
                        <a:t>Independent exclusions and retained flags</a:t>
                      </a:r>
                    </a:p>
                  </a:txBody>
                  <a:tcPr marL="95250" marR="95250" marT="19050" marB="19050">
                    <a:lnR w="4763">
                      <a:solidFill>
                        <a:srgbClr val="D9E2E8"/>
                      </a:solidFill>
                      <a:prstDash val="solid"/>
                    </a:lnR>
                    <a:lnB w="4763">
                      <a:solidFill>
                        <a:srgbClr val="D9E2E8"/>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4462C7F2-041D-4A2F-A4C3-6A2C42E8F087}"/>
              </a:ext>
            </a:extLst>
          </p:cNvPr>
          <p:cNvSpPr>
            <a:spLocks xmlns:a="http://schemas.openxmlformats.org/drawingml/2006/main" noGrp="1"/>
          </p:cNvSpPr>
          <p:nvPr/>
        </p:nvSpPr>
        <p:spPr>
          <a:xfrm xmlns:a="http://schemas.openxmlformats.org/drawingml/2006/main">
            <a:off x="609600" y="57150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536675"/>
                </a:solidFill>
                <a:latin typeface="Helvetica Neue"/>
                <a:ea typeface="Helvetica Neue"/>
                <a:cs typeface="Helvetica Neue"/>
              </a:defRPr>
            </a:defPPr>
            <a:lvl1pPr>
              <a:defRPr sz="1800" b="0">
                <a:solidFill>
                  <a:srgbClr val="536675"/>
                </a:solidFill>
                <a:latin typeface="Helvetica Neue"/>
                <a:ea typeface="Helvetica Neue"/>
                <a:cs typeface="Helvetica Neue"/>
              </a:defRPr>
            </a:lvl1pPr>
            <a:lvl2pPr>
              <a:defRPr sz="1800" b="0">
                <a:solidFill>
                  <a:srgbClr val="536675"/>
                </a:solidFill>
                <a:latin typeface="Helvetica Neue"/>
                <a:ea typeface="Helvetica Neue"/>
                <a:cs typeface="Helvetica Neue"/>
              </a:defRPr>
            </a:lvl2pPr>
            <a:lvl3pPr>
              <a:defRPr sz="1800" b="0">
                <a:solidFill>
                  <a:srgbClr val="536675"/>
                </a:solidFill>
                <a:latin typeface="Helvetica Neue"/>
                <a:ea typeface="Helvetica Neue"/>
                <a:cs typeface="Helvetica Neue"/>
              </a:defRPr>
            </a:lvl3pPr>
            <a:lvl4pPr>
              <a:defRPr sz="1800" b="0">
                <a:solidFill>
                  <a:srgbClr val="536675"/>
                </a:solidFill>
                <a:latin typeface="Helvetica Neue"/>
                <a:ea typeface="Helvetica Neue"/>
                <a:cs typeface="Helvetica Neue"/>
              </a:defRPr>
            </a:lvl4pPr>
            <a:lvl5pPr>
              <a:defRPr sz="1800" b="0">
                <a:solidFill>
                  <a:srgbClr val="536675"/>
                </a:solidFill>
                <a:latin typeface="Helvetica Neue"/>
                <a:ea typeface="Helvetica Neue"/>
                <a:cs typeface="Helvetica Neue"/>
              </a:defRPr>
            </a:lvl5pPr>
            <a:lvl6pPr>
              <a:defRPr sz="1800" b="0">
                <a:solidFill>
                  <a:srgbClr val="536675"/>
                </a:solidFill>
                <a:latin typeface="Helvetica Neue"/>
                <a:ea typeface="Helvetica Neue"/>
                <a:cs typeface="Helvetica Neue"/>
              </a:defRPr>
            </a:lvl6pPr>
            <a:lvl7pPr>
              <a:defRPr sz="1800" b="0">
                <a:solidFill>
                  <a:srgbClr val="536675"/>
                </a:solidFill>
                <a:latin typeface="Helvetica Neue"/>
                <a:ea typeface="Helvetica Neue"/>
                <a:cs typeface="Helvetica Neue"/>
              </a:defRPr>
            </a:lvl7pPr>
            <a:lvl8pPr>
              <a:defRPr sz="1800" b="0">
                <a:solidFill>
                  <a:srgbClr val="536675"/>
                </a:solidFill>
                <a:latin typeface="Helvetica Neue"/>
                <a:ea typeface="Helvetica Neue"/>
                <a:cs typeface="Helvetica Neue"/>
              </a:defRPr>
            </a:lvl8pPr>
            <a:lvl9pPr>
              <a:defRPr sz="1800" b="0">
                <a:solidFill>
                  <a:srgbClr val="536675"/>
                </a:solidFill>
                <a:latin typeface="Helvetica Neue"/>
                <a:ea typeface="Helvetica Neue"/>
                <a:cs typeface="Helvetica Neue"/>
              </a:defRPr>
            </a:lvl9pPr>
          </a:lstStyle>
          <a:p xmlns:a="http://schemas.openxmlformats.org/drawingml/2006/main">
            <a:pPr>
              <a:defRPr sz="1800" b="0">
                <a:solidFill>
                  <a:srgbClr val="536675"/>
                </a:solidFill>
                <a:latin typeface="Helvetica Neue"/>
                <a:ea typeface="Helvetica Neue"/>
                <a:cs typeface="Helvetica Neue"/>
              </a:defRPr>
            </a:pPr>
            <a:r>
              <a:rPr sz="1800" b="0">
                <a:solidFill>
                  <a:srgbClr val="536675"/>
                </a:solidFill>
                <a:latin typeface="Helvetica Neue"/>
                <a:ea typeface="Helvetica Neue"/>
                <a:cs typeface="Helvetica Neue"/>
              </a:rPr>
              <a:t>Missing measurements remain unknown. These adult panels do not establish pediatric safety.</a:t>
            </a:r>
          </a:p>
        </p:txBody>
      </p:sp>
    </p:spTree>
    <p:extLst>
      <p:ext uri="{BB962C8B-B14F-4D97-AF65-F5344CB8AC3E}">
        <p14:creationId xmlns:p14="http://schemas.microsoft.com/office/powerpoint/2010/main" val="154792304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327CADB-6F26-4F23-848D-0AB0C4CA5F5E}"/>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FILTERING FUNNEL</a:t>
            </a:r>
          </a:p>
        </p:txBody>
      </p:sp>
      <p:sp>
        <p:nvSpPr>
          <p:cNvPr id="2" name="">
            <a:extLst xmlns:a="http://schemas.openxmlformats.org/drawingml/2006/main">
              <a:ext uri="{FF2B5EF4-FFF2-40B4-BE49-F238E27FC236}">
                <a16:creationId xmlns:a16="http://schemas.microsoft.com/office/drawing/2014/main" id="{E618986C-CA61-4FCB-B526-DB4AFF817118}"/>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Every layer can contribute</a:t>
            </a:r>
          </a:p>
        </p:txBody>
      </p:sp>
      <p:sp>
        <p:nvSpPr>
          <p:cNvPr id="3" name="">
            <a:extLst xmlns:a="http://schemas.openxmlformats.org/drawingml/2006/main">
              <a:ext uri="{FF2B5EF4-FFF2-40B4-BE49-F238E27FC236}">
                <a16:creationId xmlns:a16="http://schemas.microsoft.com/office/drawing/2014/main" id="{38F547C2-02D8-42B1-B8C1-C1A329C8EEF3}"/>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C8F61FE2-3D31-422B-B6A6-18E402EAA966}"/>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07</a:t>
            </a:r>
          </a:p>
        </p:txBody>
      </p:sp>
      <p:graphicFrame>
        <p:nvGraphicFramePr>
          <p:cNvPr id="5" name="Chart">
            <a:extLst xmlns:a="http://schemas.openxmlformats.org/drawingml/2006/main">
              <a:ext uri="{FF2B5EF4-FFF2-40B4-BE49-F238E27FC236}">
                <a16:creationId xmlns:a16="http://schemas.microsoft.com/office/drawing/2014/main" id="{C8B75D35-2374-46AD-B0B8-20D4AA5DFDCA}"/>
              </a:ext>
            </a:extLst>
          </p:cNvPr>
          <p:cNvGraphicFramePr/>
          <p:nvPr/>
        </p:nvGraphicFramePr>
        <p:xfrm>
          <a:off xmlns:a="http://schemas.openxmlformats.org/drawingml/2006/main" x="609600" y="1495425"/>
          <a:ext xmlns:a="http://schemas.openxmlformats.org/drawingml/2006/main" cx="10972800" cy="4191000"/>
        </p:xfrm>
        <a:graphic xmlns:a="http://schemas.openxmlformats.org/drawingml/2006/main">
          <a:graphicData uri="http://schemas.openxmlformats.org/drawingml/2006/chart">
            <c:chart xmlns:r="http://schemas.openxmlformats.org/officeDocument/2006/relationships" xmlns:c="http://schemas.openxmlformats.org/drawingml/2006/chart" r:id="Rf43393d1d6584713"/>
          </a:graphicData>
        </a:graphic>
      </p:graphicFrame>
      <p:sp>
        <p:nvSpPr>
          <p:cNvPr id="6" name="">
            <a:extLst xmlns:a="http://schemas.openxmlformats.org/drawingml/2006/main">
              <a:ext uri="{FF2B5EF4-FFF2-40B4-BE49-F238E27FC236}">
                <a16:creationId xmlns:a16="http://schemas.microsoft.com/office/drawing/2014/main" id="{D9B6318D-CEB7-4ED9-8F91-1BA34B81A403}"/>
              </a:ext>
            </a:extLst>
          </p:cNvPr>
          <p:cNvSpPr>
            <a:spLocks xmlns:a="http://schemas.openxmlformats.org/drawingml/2006/main" noGrp="1"/>
          </p:cNvSpPr>
          <p:nvPr/>
        </p:nvSpPr>
        <p:spPr>
          <a:xfrm xmlns:a="http://schemas.openxmlformats.org/drawingml/2006/main">
            <a:off x="609600" y="58388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536675"/>
                </a:solidFill>
                <a:latin typeface="Helvetica Neue"/>
                <a:ea typeface="Helvetica Neue"/>
                <a:cs typeface="Helvetica Neue"/>
              </a:defRPr>
            </a:defPPr>
            <a:lvl1pPr>
              <a:defRPr sz="1650" b="0">
                <a:solidFill>
                  <a:srgbClr val="536675"/>
                </a:solidFill>
                <a:latin typeface="Helvetica Neue"/>
                <a:ea typeface="Helvetica Neue"/>
                <a:cs typeface="Helvetica Neue"/>
              </a:defRPr>
            </a:lvl1pPr>
            <a:lvl2pPr>
              <a:defRPr sz="1650" b="0">
                <a:solidFill>
                  <a:srgbClr val="536675"/>
                </a:solidFill>
                <a:latin typeface="Helvetica Neue"/>
                <a:ea typeface="Helvetica Neue"/>
                <a:cs typeface="Helvetica Neue"/>
              </a:defRPr>
            </a:lvl2pPr>
            <a:lvl3pPr>
              <a:defRPr sz="1650" b="0">
                <a:solidFill>
                  <a:srgbClr val="536675"/>
                </a:solidFill>
                <a:latin typeface="Helvetica Neue"/>
                <a:ea typeface="Helvetica Neue"/>
                <a:cs typeface="Helvetica Neue"/>
              </a:defRPr>
            </a:lvl3pPr>
            <a:lvl4pPr>
              <a:defRPr sz="1650" b="0">
                <a:solidFill>
                  <a:srgbClr val="536675"/>
                </a:solidFill>
                <a:latin typeface="Helvetica Neue"/>
                <a:ea typeface="Helvetica Neue"/>
                <a:cs typeface="Helvetica Neue"/>
              </a:defRPr>
            </a:lvl4pPr>
            <a:lvl5pPr>
              <a:defRPr sz="1650" b="0">
                <a:solidFill>
                  <a:srgbClr val="536675"/>
                </a:solidFill>
                <a:latin typeface="Helvetica Neue"/>
                <a:ea typeface="Helvetica Neue"/>
                <a:cs typeface="Helvetica Neue"/>
              </a:defRPr>
            </a:lvl5pPr>
            <a:lvl6pPr>
              <a:defRPr sz="1650" b="0">
                <a:solidFill>
                  <a:srgbClr val="536675"/>
                </a:solidFill>
                <a:latin typeface="Helvetica Neue"/>
                <a:ea typeface="Helvetica Neue"/>
                <a:cs typeface="Helvetica Neue"/>
              </a:defRPr>
            </a:lvl6pPr>
            <a:lvl7pPr>
              <a:defRPr sz="1650" b="0">
                <a:solidFill>
                  <a:srgbClr val="536675"/>
                </a:solidFill>
                <a:latin typeface="Helvetica Neue"/>
                <a:ea typeface="Helvetica Neue"/>
                <a:cs typeface="Helvetica Neue"/>
              </a:defRPr>
            </a:lvl7pPr>
            <a:lvl8pPr>
              <a:defRPr sz="1650" b="0">
                <a:solidFill>
                  <a:srgbClr val="536675"/>
                </a:solidFill>
                <a:latin typeface="Helvetica Neue"/>
                <a:ea typeface="Helvetica Neue"/>
                <a:cs typeface="Helvetica Neue"/>
              </a:defRPr>
            </a:lvl8pPr>
            <a:lvl9pPr>
              <a:defRPr sz="1650" b="0">
                <a:solidFill>
                  <a:srgbClr val="536675"/>
                </a:solidFill>
                <a:latin typeface="Helvetica Neue"/>
                <a:ea typeface="Helvetica Neue"/>
                <a:cs typeface="Helvetica Neue"/>
              </a:defRPr>
            </a:lvl9pPr>
          </a:lstStyle>
          <a:p xmlns:a="http://schemas.openxmlformats.org/drawingml/2006/main">
            <a:pPr>
              <a:defRPr sz="1650" b="0">
                <a:solidFill>
                  <a:srgbClr val="536675"/>
                </a:solidFill>
                <a:latin typeface="Helvetica Neue"/>
                <a:ea typeface="Helvetica Neue"/>
                <a:cs typeface="Helvetica Neue"/>
              </a:defRPr>
            </a:pPr>
            <a:r>
              <a:rPr sz="1650" b="0">
                <a:solidFill>
                  <a:srgbClr val="536675"/>
                </a:solidFill>
                <a:latin typeface="Helvetica Neue"/>
                <a:ea typeface="Helvetica Neue"/>
                <a:cs typeface="Helvetica Neue"/>
              </a:rPr>
              <a:t>19,863 groups at every step. Final: 463 CTA / 17,388 Unsafe / 2,012 Neither.</a:t>
            </a:r>
          </a:p>
        </p:txBody>
      </p:sp>
    </p:spTree>
    <p:extLst>
      <p:ext uri="{BB962C8B-B14F-4D97-AF65-F5344CB8AC3E}">
        <p14:creationId xmlns:p14="http://schemas.microsoft.com/office/powerpoint/2010/main" val="169841416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172C6D8-33D3-4D4C-988D-2B89510D619F}"/>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FILTERING FUNNEL</a:t>
            </a:r>
          </a:p>
        </p:txBody>
      </p:sp>
      <p:sp>
        <p:nvSpPr>
          <p:cNvPr id="2" name="">
            <a:extLst xmlns:a="http://schemas.openxmlformats.org/drawingml/2006/main">
              <a:ext uri="{FF2B5EF4-FFF2-40B4-BE49-F238E27FC236}">
                <a16:creationId xmlns:a16="http://schemas.microsoft.com/office/drawing/2014/main" id="{3809BBDE-1BD8-4145-9000-6F32EA9C58A3}"/>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Counts at each filtering choice</a:t>
            </a:r>
          </a:p>
        </p:txBody>
      </p:sp>
      <p:sp>
        <p:nvSpPr>
          <p:cNvPr id="3" name="">
            <a:extLst xmlns:a="http://schemas.openxmlformats.org/drawingml/2006/main">
              <a:ext uri="{FF2B5EF4-FFF2-40B4-BE49-F238E27FC236}">
                <a16:creationId xmlns:a16="http://schemas.microsoft.com/office/drawing/2014/main" id="{ABB5603E-0E28-4A9F-88DB-277482860C36}"/>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24016DAB-E99D-485F-B588-FB7A99BF624D}"/>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08</a:t>
            </a:r>
          </a:p>
        </p:txBody>
      </p:sp>
      <p:graphicFrame>
        <p:nvGraphicFramePr>
          <p:cNvPr id="5" name="">
            <a:extLst xmlns:a="http://schemas.openxmlformats.org/drawingml/2006/main">
              <a:ext uri="{FF2B5EF4-FFF2-40B4-BE49-F238E27FC236}">
                <a16:creationId xmlns:a16="http://schemas.microsoft.com/office/drawing/2014/main" id="{0BA758AB-DAFA-4D75-A481-ADDF324711B1}"/>
              </a:ext>
            </a:extLst>
          </p:cNvPr>
          <p:cNvGraphicFramePr/>
          <p:nvPr/>
        </p:nvGraphicFramePr>
        <p:xfrm>
          <a:off xmlns:a="http://schemas.openxmlformats.org/drawingml/2006/main" x="609600" y="1466850"/>
          <a:ext xmlns:a="http://schemas.openxmlformats.org/drawingml/2006/main" cx="10972800" cy="4095750"/>
        </p:xfrm>
        <a:graphic xmlns:a="http://schemas.openxmlformats.org/drawingml/2006/main">
          <a:graphicData uri="http://schemas.openxmlformats.org/drawingml/2006/table">
            <a:tbl>
              <a:tblPr/>
              <a:tblGrid>
                <a:gridCol w="3476625"/>
                <a:gridCol w="2095500"/>
                <a:gridCol w="1590675"/>
                <a:gridCol w="1905000"/>
                <a:gridCol w="1905000"/>
              </a:tblGrid>
              <a:tr h="292554">
                <a:tc>
                  <a:txBody>
                    <a:bodyPr/>
                    <a:lstStyle/>
                    <a:p>
                      <a:r>
                        <a:rPr sz="1575" b="1">
                          <a:solidFill>
                            <a:srgbClr val="FFFFFF"/>
                          </a:solidFill>
                          <a:latin typeface="Helvetica Neue"/>
                          <a:ea typeface="Helvetica Neue"/>
                          <a:cs typeface="Helvetica Neue"/>
                        </a:rPr>
                        <a:t>Layer</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New removals</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CTA*</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Unsafe</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Neither</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292554">
                <a:tc>
                  <a:txBody>
                    <a:bodyPr/>
                    <a:lstStyle/>
                    <a:p>
                      <a:r>
                        <a:rPr sz="1575" b="1">
                          <a:solidFill>
                            <a:srgbClr val="173B55"/>
                          </a:solidFill>
                          <a:latin typeface="Helvetica Neue"/>
                          <a:ea typeface="Helvetica Neue"/>
                          <a:cs typeface="Helvetica Neue"/>
                        </a:rPr>
                        <a:t>Association</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7,724</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12,139</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7,724</a:t>
                      </a:r>
                    </a:p>
                  </a:txBody>
                  <a:tcPr marL="95250" marR="95250" marT="19050" marB="19050">
                    <a:lnR w="4763">
                      <a:solidFill>
                        <a:srgbClr val="D9E2E8"/>
                      </a:solidFill>
                      <a:prstDash val="solid"/>
                    </a:lnR>
                    <a:lnB w="4763">
                      <a:solidFill>
                        <a:srgbClr val="D9E2E8"/>
                      </a:solidFill>
                      <a:prstDash val="solid"/>
                    </a:lnB>
                    <a:solidFill>
                      <a:srgbClr val="FFFFFF"/>
                    </a:solidFill>
                  </a:tcPr>
                </a:tc>
              </a:tr>
              <a:tr h="292554">
                <a:tc>
                  <a:txBody>
                    <a:bodyPr/>
                    <a:lstStyle/>
                    <a:p>
                      <a:r>
                        <a:rPr sz="1575" b="1">
                          <a:solidFill>
                            <a:srgbClr val="173B55"/>
                          </a:solidFill>
                          <a:latin typeface="Helvetica Neue"/>
                          <a:ea typeface="Helvetica Neue"/>
                          <a:cs typeface="Helvetica Neue"/>
                        </a:rPr>
                        <a:t>Tumor ≥2</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7</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12,132</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7,731</a:t>
                      </a:r>
                    </a:p>
                  </a:txBody>
                  <a:tcPr marL="95250" marR="95250" marT="19050" marB="19050">
                    <a:lnR w="4763">
                      <a:solidFill>
                        <a:srgbClr val="D9E2E8"/>
                      </a:solidFill>
                      <a:prstDash val="solid"/>
                    </a:lnR>
                    <a:lnB w="4763">
                      <a:solidFill>
                        <a:srgbClr val="D9E2E8"/>
                      </a:solidFill>
                      <a:prstDash val="solid"/>
                    </a:lnB>
                    <a:solidFill>
                      <a:srgbClr val="F3F6F8"/>
                    </a:solidFill>
                  </a:tcPr>
                </a:tc>
              </a:tr>
              <a:tr h="292554">
                <a:tc>
                  <a:txBody>
                    <a:bodyPr/>
                    <a:lstStyle/>
                    <a:p>
                      <a:r>
                        <a:rPr sz="1575" b="1">
                          <a:solidFill>
                            <a:srgbClr val="173B55"/>
                          </a:solidFill>
                          <a:latin typeface="Helvetica Neue"/>
                          <a:ea typeface="Helvetica Neue"/>
                          <a:cs typeface="Helvetica Neue"/>
                        </a:rPr>
                        <a:t>HPA protein</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8,850</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3,282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10,172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6,409</a:t>
                      </a:r>
                    </a:p>
                  </a:txBody>
                  <a:tcPr marL="95250" marR="95250" marT="19050" marB="19050">
                    <a:lnR w="4763">
                      <a:solidFill>
                        <a:srgbClr val="D9E2E8"/>
                      </a:solidFill>
                      <a:prstDash val="solid"/>
                    </a:lnR>
                    <a:lnB w="4763">
                      <a:solidFill>
                        <a:srgbClr val="D9E2E8"/>
                      </a:solidFill>
                      <a:prstDash val="solid"/>
                    </a:lnB>
                    <a:solidFill>
                      <a:srgbClr val="FFFFFF"/>
                    </a:solidFill>
                  </a:tcPr>
                </a:tc>
              </a:tr>
              <a:tr h="292554">
                <a:tc>
                  <a:txBody>
                    <a:bodyPr/>
                    <a:lstStyle/>
                    <a:p>
                      <a:r>
                        <a:rPr sz="1575" b="1">
                          <a:solidFill>
                            <a:srgbClr val="173B55"/>
                          </a:solidFill>
                          <a:latin typeface="Helvetica Neue"/>
                          <a:ea typeface="Helvetica Neue"/>
                          <a:cs typeface="Helvetica Neue"/>
                        </a:rPr>
                        <a:t>Required coverage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90</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3,192</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10,172</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6,499</a:t>
                      </a:r>
                    </a:p>
                  </a:txBody>
                  <a:tcPr marL="95250" marR="95250" marT="19050" marB="19050">
                    <a:lnR w="4763">
                      <a:solidFill>
                        <a:srgbClr val="D9E2E8"/>
                      </a:solidFill>
                      <a:prstDash val="solid"/>
                    </a:lnR>
                    <a:lnB w="4763">
                      <a:solidFill>
                        <a:srgbClr val="D9E2E8"/>
                      </a:solidFill>
                      <a:prstDash val="solid"/>
                    </a:lnB>
                    <a:solidFill>
                      <a:srgbClr val="F3F6F8"/>
                    </a:solidFill>
                  </a:tcPr>
                </a:tc>
              </a:tr>
              <a:tr h="292554">
                <a:tc>
                  <a:txBody>
                    <a:bodyPr/>
                    <a:lstStyle/>
                    <a:p>
                      <a:r>
                        <a:rPr sz="1575" b="1">
                          <a:solidFill>
                            <a:srgbClr val="173B55"/>
                          </a:solidFill>
                          <a:latin typeface="Helvetica Neue"/>
                          <a:ea typeface="Helvetica Neue"/>
                          <a:cs typeface="Helvetica Neue"/>
                        </a:rPr>
                        <a:t>Normal bulk</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2,288</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904</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15,870</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3,089</a:t>
                      </a:r>
                    </a:p>
                  </a:txBody>
                  <a:tcPr marL="95250" marR="95250" marT="19050" marB="19050">
                    <a:lnR w="4763">
                      <a:solidFill>
                        <a:srgbClr val="D9E2E8"/>
                      </a:solidFill>
                      <a:prstDash val="solid"/>
                    </a:lnR>
                    <a:lnB w="4763">
                      <a:solidFill>
                        <a:srgbClr val="D9E2E8"/>
                      </a:solidFill>
                      <a:prstDash val="solid"/>
                    </a:lnB>
                    <a:solidFill>
                      <a:srgbClr val="FFFFFF"/>
                    </a:solidFill>
                  </a:tcPr>
                </a:tc>
              </a:tr>
              <a:tr h="292554">
                <a:tc>
                  <a:txBody>
                    <a:bodyPr/>
                    <a:lstStyle/>
                    <a:p>
                      <a:r>
                        <a:rPr sz="1575" b="1">
                          <a:solidFill>
                            <a:srgbClr val="173B55"/>
                          </a:solidFill>
                          <a:latin typeface="Helvetica Neue"/>
                          <a:ea typeface="Helvetica Neue"/>
                          <a:cs typeface="Helvetica Neue"/>
                        </a:rPr>
                        <a:t>HPA tissue clusters</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396</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508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17,242</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2,113</a:t>
                      </a:r>
                    </a:p>
                  </a:txBody>
                  <a:tcPr marL="95250" marR="95250" marT="19050" marB="19050">
                    <a:lnR w="4763">
                      <a:solidFill>
                        <a:srgbClr val="D9E2E8"/>
                      </a:solidFill>
                      <a:prstDash val="solid"/>
                    </a:lnR>
                    <a:lnB w="4763">
                      <a:solidFill>
                        <a:srgbClr val="D9E2E8"/>
                      </a:solidFill>
                      <a:prstDash val="solid"/>
                    </a:lnB>
                    <a:solidFill>
                      <a:srgbClr val="F3F6F8"/>
                    </a:solidFill>
                  </a:tcPr>
                </a:tc>
              </a:tr>
              <a:tr h="292554">
                <a:tc>
                  <a:txBody>
                    <a:bodyPr/>
                    <a:lstStyle/>
                    <a:p>
                      <a:r>
                        <a:rPr sz="1575" b="1">
                          <a:solidFill>
                            <a:srgbClr val="173B55"/>
                          </a:solidFill>
                          <a:latin typeface="Helvetica Neue"/>
                          <a:ea typeface="Helvetica Neue"/>
                          <a:cs typeface="Helvetica Neue"/>
                        </a:rPr>
                        <a:t>HPA immune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8</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500</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17,273</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2,090</a:t>
                      </a:r>
                    </a:p>
                  </a:txBody>
                  <a:tcPr marL="95250" marR="95250" marT="19050" marB="19050">
                    <a:lnR w="4763">
                      <a:solidFill>
                        <a:srgbClr val="D9E2E8"/>
                      </a:solidFill>
                      <a:prstDash val="solid"/>
                    </a:lnR>
                    <a:lnB w="4763">
                      <a:solidFill>
                        <a:srgbClr val="D9E2E8"/>
                      </a:solidFill>
                      <a:prstDash val="solid"/>
                    </a:lnB>
                    <a:solidFill>
                      <a:srgbClr val="FFFFFF"/>
                    </a:solidFill>
                  </a:tcPr>
                </a:tc>
              </a:tr>
              <a:tr h="292554">
                <a:tc>
                  <a:txBody>
                    <a:bodyPr/>
                    <a:lstStyle/>
                    <a:p>
                      <a:r>
                        <a:rPr sz="1575" b="1">
                          <a:solidFill>
                            <a:srgbClr val="173B55"/>
                          </a:solidFill>
                          <a:latin typeface="Helvetica Neue"/>
                          <a:ea typeface="Helvetica Neue"/>
                          <a:cs typeface="Helvetica Neue"/>
                        </a:rPr>
                        <a:t>Monaco immune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11</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489</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17,308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2,066</a:t>
                      </a:r>
                    </a:p>
                  </a:txBody>
                  <a:tcPr marL="95250" marR="95250" marT="19050" marB="19050">
                    <a:lnR w="4763">
                      <a:solidFill>
                        <a:srgbClr val="D9E2E8"/>
                      </a:solidFill>
                      <a:prstDash val="solid"/>
                    </a:lnR>
                    <a:lnB w="4763">
                      <a:solidFill>
                        <a:srgbClr val="D9E2E8"/>
                      </a:solidFill>
                      <a:prstDash val="solid"/>
                    </a:lnB>
                    <a:solidFill>
                      <a:srgbClr val="F3F6F8"/>
                    </a:solidFill>
                  </a:tcPr>
                </a:tc>
              </a:tr>
              <a:tr h="292554">
                <a:tc>
                  <a:txBody>
                    <a:bodyPr/>
                    <a:lstStyle/>
                    <a:p>
                      <a:r>
                        <a:rPr sz="1575" b="1">
                          <a:solidFill>
                            <a:srgbClr val="173B55"/>
                          </a:solidFill>
                          <a:latin typeface="Helvetica Neue"/>
                          <a:ea typeface="Helvetica Neue"/>
                          <a:cs typeface="Helvetica Neue"/>
                        </a:rPr>
                        <a:t>DICE immune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21</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468</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17,369</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2,026</a:t>
                      </a:r>
                    </a:p>
                  </a:txBody>
                  <a:tcPr marL="95250" marR="95250" marT="19050" marB="19050">
                    <a:lnR w="4763">
                      <a:solidFill>
                        <a:srgbClr val="D9E2E8"/>
                      </a:solidFill>
                      <a:prstDash val="solid"/>
                    </a:lnR>
                    <a:lnB w="4763">
                      <a:solidFill>
                        <a:srgbClr val="D9E2E8"/>
                      </a:solidFill>
                      <a:prstDash val="solid"/>
                    </a:lnB>
                    <a:solidFill>
                      <a:srgbClr val="FFFFFF"/>
                    </a:solidFill>
                  </a:tcPr>
                </a:tc>
              </a:tr>
              <a:tr h="292554">
                <a:tc>
                  <a:txBody>
                    <a:bodyPr/>
                    <a:lstStyle/>
                    <a:p>
                      <a:r>
                        <a:rPr sz="1575" b="1">
                          <a:solidFill>
                            <a:srgbClr val="173B55"/>
                          </a:solidFill>
                          <a:latin typeface="Helvetica Neue"/>
                          <a:ea typeface="Helvetica Neue"/>
                          <a:cs typeface="Helvetica Neue"/>
                        </a:rPr>
                        <a:t>Adult cornea</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4</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464</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17,383</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2,016</a:t>
                      </a:r>
                    </a:p>
                  </a:txBody>
                  <a:tcPr marL="95250" marR="95250" marT="19050" marB="19050">
                    <a:lnR w="4763">
                      <a:solidFill>
                        <a:srgbClr val="D9E2E8"/>
                      </a:solidFill>
                      <a:prstDash val="solid"/>
                    </a:lnR>
                    <a:lnB w="4763">
                      <a:solidFill>
                        <a:srgbClr val="D9E2E8"/>
                      </a:solidFill>
                      <a:prstDash val="solid"/>
                    </a:lnB>
                    <a:solidFill>
                      <a:srgbClr val="F3F6F8"/>
                    </a:solidFill>
                  </a:tcPr>
                </a:tc>
              </a:tr>
              <a:tr h="292554">
                <a:tc>
                  <a:txBody>
                    <a:bodyPr/>
                    <a:lstStyle/>
                    <a:p>
                      <a:r>
                        <a:rPr sz="1575" b="1">
                          <a:solidFill>
                            <a:srgbClr val="173B55"/>
                          </a:solidFill>
                          <a:latin typeface="Helvetica Neue"/>
                          <a:ea typeface="Helvetica Neue"/>
                          <a:cs typeface="Helvetica Neue"/>
                        </a:rPr>
                        <a:t>Curated protein</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463</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17,387</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2,013</a:t>
                      </a:r>
                    </a:p>
                  </a:txBody>
                  <a:tcPr marL="95250" marR="95250" marT="19050" marB="19050">
                    <a:lnR w="4763">
                      <a:solidFill>
                        <a:srgbClr val="D9E2E8"/>
                      </a:solidFill>
                      <a:prstDash val="solid"/>
                    </a:lnR>
                    <a:lnB w="4763">
                      <a:solidFill>
                        <a:srgbClr val="D9E2E8"/>
                      </a:solidFill>
                      <a:prstDash val="solid"/>
                    </a:lnB>
                    <a:solidFill>
                      <a:srgbClr val="FFFFFF"/>
                    </a:solidFill>
                  </a:tcPr>
                </a:tc>
              </a:tr>
              <a:tr h="292554">
                <a:tc>
                  <a:txBody>
                    <a:bodyPr/>
                    <a:lstStyle/>
                    <a:p>
                      <a:r>
                        <a:rPr sz="1575" b="1">
                          <a:solidFill>
                            <a:srgbClr val="173B55"/>
                          </a:solidFill>
                          <a:latin typeface="Helvetica Neue"/>
                          <a:ea typeface="Helvetica Neue"/>
                          <a:cs typeface="Helvetica Neue"/>
                        </a:rPr>
                        <a:t>Clinical safety</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463</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17,388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2,012</a:t>
                      </a:r>
                    </a:p>
                  </a:txBody>
                  <a:tcPr marL="95250" marR="95250" marT="19050" marB="19050">
                    <a:lnR w="4763">
                      <a:solidFill>
                        <a:srgbClr val="D9E2E8"/>
                      </a:solidFill>
                      <a:prstDash val="solid"/>
                    </a:lnR>
                    <a:lnB w="4763">
                      <a:solidFill>
                        <a:srgbClr val="D9E2E8"/>
                      </a:solidFill>
                      <a:prstDash val="solid"/>
                    </a:lnB>
                    <a:solidFill>
                      <a:srgbClr val="F3F6F8"/>
                    </a:solidFill>
                  </a:tcPr>
                </a:tc>
              </a:tr>
              <a:tr h="292554">
                <a:tc>
                  <a:txBody>
                    <a:bodyPr/>
                    <a:lstStyle/>
                    <a:p>
                      <a:r>
                        <a:rPr sz="1575" b="1">
                          <a:solidFill>
                            <a:srgbClr val="173B55"/>
                          </a:solidFill>
                          <a:latin typeface="Helvetica Neue"/>
                          <a:ea typeface="Helvetica Neue"/>
                          <a:cs typeface="Helvetica Neue"/>
                        </a:rPr>
                        <a:t>External IHC</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463</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17,388</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2,012</a:t>
                      </a:r>
                    </a:p>
                  </a:txBody>
                  <a:tcPr marL="95250" marR="95250" marT="19050" marB="19050">
                    <a:lnR w="4763">
                      <a:solidFill>
                        <a:srgbClr val="D9E2E8"/>
                      </a:solidFill>
                      <a:prstDash val="solid"/>
                    </a:lnR>
                    <a:lnB w="4763">
                      <a:solidFill>
                        <a:srgbClr val="D9E2E8"/>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570FA3D8-2535-44A3-9BD5-BA46A5AECCB1}"/>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536675"/>
                </a:solidFill>
                <a:latin typeface="Helvetica Neue"/>
                <a:ea typeface="Helvetica Neue"/>
                <a:cs typeface="Helvetica Neue"/>
              </a:defRPr>
            </a:defPPr>
            <a:lvl1pPr>
              <a:defRPr sz="1650" b="0">
                <a:solidFill>
                  <a:srgbClr val="536675"/>
                </a:solidFill>
                <a:latin typeface="Helvetica Neue"/>
                <a:ea typeface="Helvetica Neue"/>
                <a:cs typeface="Helvetica Neue"/>
              </a:defRPr>
            </a:lvl1pPr>
            <a:lvl2pPr>
              <a:defRPr sz="1650" b="0">
                <a:solidFill>
                  <a:srgbClr val="536675"/>
                </a:solidFill>
                <a:latin typeface="Helvetica Neue"/>
                <a:ea typeface="Helvetica Neue"/>
                <a:cs typeface="Helvetica Neue"/>
              </a:defRPr>
            </a:lvl2pPr>
            <a:lvl3pPr>
              <a:defRPr sz="1650" b="0">
                <a:solidFill>
                  <a:srgbClr val="536675"/>
                </a:solidFill>
                <a:latin typeface="Helvetica Neue"/>
                <a:ea typeface="Helvetica Neue"/>
                <a:cs typeface="Helvetica Neue"/>
              </a:defRPr>
            </a:lvl3pPr>
            <a:lvl4pPr>
              <a:defRPr sz="1650" b="0">
                <a:solidFill>
                  <a:srgbClr val="536675"/>
                </a:solidFill>
                <a:latin typeface="Helvetica Neue"/>
                <a:ea typeface="Helvetica Neue"/>
                <a:cs typeface="Helvetica Neue"/>
              </a:defRPr>
            </a:lvl4pPr>
            <a:lvl5pPr>
              <a:defRPr sz="1650" b="0">
                <a:solidFill>
                  <a:srgbClr val="536675"/>
                </a:solidFill>
                <a:latin typeface="Helvetica Neue"/>
                <a:ea typeface="Helvetica Neue"/>
                <a:cs typeface="Helvetica Neue"/>
              </a:defRPr>
            </a:lvl5pPr>
            <a:lvl6pPr>
              <a:defRPr sz="1650" b="0">
                <a:solidFill>
                  <a:srgbClr val="536675"/>
                </a:solidFill>
                <a:latin typeface="Helvetica Neue"/>
                <a:ea typeface="Helvetica Neue"/>
                <a:cs typeface="Helvetica Neue"/>
              </a:defRPr>
            </a:lvl6pPr>
            <a:lvl7pPr>
              <a:defRPr sz="1650" b="0">
                <a:solidFill>
                  <a:srgbClr val="536675"/>
                </a:solidFill>
                <a:latin typeface="Helvetica Neue"/>
                <a:ea typeface="Helvetica Neue"/>
                <a:cs typeface="Helvetica Neue"/>
              </a:defRPr>
            </a:lvl7pPr>
            <a:lvl8pPr>
              <a:defRPr sz="1650" b="0">
                <a:solidFill>
                  <a:srgbClr val="536675"/>
                </a:solidFill>
                <a:latin typeface="Helvetica Neue"/>
                <a:ea typeface="Helvetica Neue"/>
                <a:cs typeface="Helvetica Neue"/>
              </a:defRPr>
            </a:lvl8pPr>
            <a:lvl9pPr>
              <a:defRPr sz="1650" b="0">
                <a:solidFill>
                  <a:srgbClr val="536675"/>
                </a:solidFill>
                <a:latin typeface="Helvetica Neue"/>
                <a:ea typeface="Helvetica Neue"/>
                <a:cs typeface="Helvetica Neue"/>
              </a:defRPr>
            </a:lvl9pPr>
          </a:lstStyle>
          <a:p xmlns:a="http://schemas.openxmlformats.org/drawingml/2006/main">
            <a:pPr>
              <a:defRPr sz="1650" b="0">
                <a:solidFill>
                  <a:srgbClr val="536675"/>
                </a:solidFill>
                <a:latin typeface="Helvetica Neue"/>
                <a:ea typeface="Helvetica Neue"/>
                <a:cs typeface="Helvetica Neue"/>
              </a:defRPr>
            </a:pPr>
            <a:r>
              <a:rPr sz="1650" b="0">
                <a:solidFill>
                  <a:srgbClr val="536675"/>
                </a:solidFill>
                <a:latin typeface="Helvetica Neue"/>
                <a:ea typeface="Helvetica Neue"/>
                <a:cs typeface="Helvetica Neue"/>
              </a:rPr>
              <a:t>*Eligible so far until the final row. A later layer can change Neither to Unsafe.</a:t>
            </a:r>
          </a:p>
        </p:txBody>
      </p:sp>
    </p:spTree>
    <p:extLst>
      <p:ext uri="{BB962C8B-B14F-4D97-AF65-F5344CB8AC3E}">
        <p14:creationId xmlns:p14="http://schemas.microsoft.com/office/powerpoint/2010/main" val="118403839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1CC68D2-2195-4A85-BBEA-50D1C6DF82EC}"/>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SENSITIVITY</a:t>
            </a:r>
          </a:p>
        </p:txBody>
      </p:sp>
      <p:sp>
        <p:nvSpPr>
          <p:cNvPr id="2" name="">
            <a:extLst xmlns:a="http://schemas.openxmlformats.org/drawingml/2006/main">
              <a:ext uri="{FF2B5EF4-FFF2-40B4-BE49-F238E27FC236}">
                <a16:creationId xmlns:a16="http://schemas.microsoft.com/office/drawing/2014/main" id="{303EE32E-30F3-48F4-9066-6D989C7D3376}"/>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Effect of the policy choices</a:t>
            </a:r>
          </a:p>
        </p:txBody>
      </p:sp>
      <p:sp>
        <p:nvSpPr>
          <p:cNvPr id="3" name="">
            <a:extLst xmlns:a="http://schemas.openxmlformats.org/drawingml/2006/main">
              <a:ext uri="{FF2B5EF4-FFF2-40B4-BE49-F238E27FC236}">
                <a16:creationId xmlns:a16="http://schemas.microsoft.com/office/drawing/2014/main" id="{1E393BAE-EC11-4844-AC58-7620E15582F1}"/>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F81025F4-30A0-49DD-9544-42E15979FB87}"/>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09</a:t>
            </a:r>
          </a:p>
        </p:txBody>
      </p:sp>
      <p:graphicFrame>
        <p:nvGraphicFramePr>
          <p:cNvPr id="5" name="">
            <a:extLst xmlns:a="http://schemas.openxmlformats.org/drawingml/2006/main">
              <a:ext uri="{FF2B5EF4-FFF2-40B4-BE49-F238E27FC236}">
                <a16:creationId xmlns:a16="http://schemas.microsoft.com/office/drawing/2014/main" id="{4449C33E-7A56-49FB-9369-E49BA058D2BD}"/>
              </a:ext>
            </a:extLst>
          </p:cNvPr>
          <p:cNvGraphicFramePr/>
          <p:nvPr/>
        </p:nvGraphicFramePr>
        <p:xfrm>
          <a:off xmlns:a="http://schemas.openxmlformats.org/drawingml/2006/main" x="609600" y="1619250"/>
          <a:ext xmlns:a="http://schemas.openxmlformats.org/drawingml/2006/main" cx="10972800" cy="3333750"/>
        </p:xfrm>
        <a:graphic xmlns:a="http://schemas.openxmlformats.org/drawingml/2006/main">
          <a:graphicData uri="http://schemas.openxmlformats.org/drawingml/2006/table">
            <a:tbl>
              <a:tblPr/>
              <a:tblGrid>
                <a:gridCol w="7239000"/>
                <a:gridCol w="1866900"/>
                <a:gridCol w="1866900"/>
              </a:tblGrid>
              <a:tr h="476250">
                <a:tc>
                  <a:txBody>
                    <a:bodyPr/>
                    <a:lstStyle/>
                    <a:p>
                      <a:r>
                        <a:rPr sz="1950" b="1">
                          <a:solidFill>
                            <a:srgbClr val="FFFFFF"/>
                          </a:solidFill>
                          <a:latin typeface="Helvetica Neue"/>
                          <a:ea typeface="Helvetica Neue"/>
                          <a:cs typeface="Helvetica Neue"/>
                        </a:rPr>
                        <a:t>Cumulative rule</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950" b="1">
                          <a:solidFill>
                            <a:srgbClr val="FFFFFF"/>
                          </a:solidFill>
                          <a:latin typeface="Helvetica Neue"/>
                          <a:ea typeface="Helvetica Neue"/>
                          <a:cs typeface="Helvetica Neue"/>
                        </a:rPr>
                        <a:t>CTA</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950" b="1">
                          <a:solidFill>
                            <a:srgbClr val="FFFFFF"/>
                          </a:solidFill>
                          <a:latin typeface="Helvetica Neue"/>
                          <a:ea typeface="Helvetica Neue"/>
                          <a:cs typeface="Helvetica Neue"/>
                        </a:rPr>
                        <a:t>Added</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476250">
                <a:tc>
                  <a:txBody>
                    <a:bodyPr/>
                    <a:lstStyle/>
                    <a:p>
                      <a:r>
                        <a:rPr sz="1950" b="1">
                          <a:solidFill>
                            <a:srgbClr val="173B55"/>
                          </a:solidFill>
                          <a:latin typeface="Helvetica Neue"/>
                          <a:ea typeface="Helvetica Neue"/>
                          <a:cs typeface="Helvetica Neue"/>
                        </a:rPr>
                        <a:t>Previous policy</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343</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0</a:t>
                      </a:r>
                    </a:p>
                  </a:txBody>
                  <a:tcPr marL="95250" marR="95250" marT="19050" marB="19050">
                    <a:lnR w="4763">
                      <a:solidFill>
                        <a:srgbClr val="D9E2E8"/>
                      </a:solidFill>
                      <a:prstDash val="solid"/>
                    </a:lnR>
                    <a:lnB w="4763">
                      <a:solidFill>
                        <a:srgbClr val="D9E2E8"/>
                      </a:solidFill>
                      <a:prstDash val="solid"/>
                    </a:lnB>
                    <a:solidFill>
                      <a:srgbClr val="FFFFFF"/>
                    </a:solidFill>
                  </a:tcPr>
                </a:tc>
              </a:tr>
              <a:tr h="476250">
                <a:tc>
                  <a:txBody>
                    <a:bodyPr/>
                    <a:lstStyle/>
                    <a:p>
                      <a:r>
                        <a:rPr sz="1950" b="1">
                          <a:solidFill>
                            <a:srgbClr val="173B55"/>
                          </a:solidFill>
                          <a:latin typeface="Helvetica Neue"/>
                          <a:ea typeface="Helvetica Neue"/>
                          <a:cs typeface="Helvetica Neue"/>
                        </a:rPr>
                        <a:t>Double the linked RNA grid</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445</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102</a:t>
                      </a:r>
                    </a:p>
                  </a:txBody>
                  <a:tcPr marL="95250" marR="95250" marT="19050" marB="19050">
                    <a:lnR w="4763">
                      <a:solidFill>
                        <a:srgbClr val="D9E2E8"/>
                      </a:solidFill>
                      <a:prstDash val="solid"/>
                    </a:lnR>
                    <a:lnB w="4763">
                      <a:solidFill>
                        <a:srgbClr val="D9E2E8"/>
                      </a:solidFill>
                      <a:prstDash val="solid"/>
                    </a:lnB>
                    <a:solidFill>
                      <a:srgbClr val="F3F6F8"/>
                    </a:solidFill>
                  </a:tcPr>
                </a:tc>
              </a:tr>
              <a:tr h="476250">
                <a:tc>
                  <a:txBody>
                    <a:bodyPr/>
                    <a:lstStyle/>
                    <a:p>
                      <a:r>
                        <a:rPr sz="1950" b="1">
                          <a:solidFill>
                            <a:srgbClr val="173B55"/>
                          </a:solidFill>
                          <a:latin typeface="Helvetica Neue"/>
                          <a:ea typeface="Helvetica Neue"/>
                          <a:cs typeface="Helvetica Neue"/>
                        </a:rPr>
                        <a:t>Classify fibroblasts as Manageable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446</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1</a:t>
                      </a:r>
                    </a:p>
                  </a:txBody>
                  <a:tcPr marL="95250" marR="95250" marT="19050" marB="19050">
                    <a:lnR w="4763">
                      <a:solidFill>
                        <a:srgbClr val="D9E2E8"/>
                      </a:solidFill>
                      <a:prstDash val="solid"/>
                    </a:lnR>
                    <a:lnB w="4763">
                      <a:solidFill>
                        <a:srgbClr val="D9E2E8"/>
                      </a:solidFill>
                      <a:prstDash val="solid"/>
                    </a:lnB>
                    <a:solidFill>
                      <a:srgbClr val="FFFFFF"/>
                    </a:solidFill>
                  </a:tcPr>
                </a:tc>
              </a:tr>
              <a:tr h="476250">
                <a:tc>
                  <a:txBody>
                    <a:bodyPr/>
                    <a:lstStyle/>
                    <a:p>
                      <a:r>
                        <a:rPr sz="1950" b="1">
                          <a:solidFill>
                            <a:srgbClr val="173B55"/>
                          </a:solidFill>
                          <a:latin typeface="Helvetica Neue"/>
                          <a:ea typeface="Helvetica Neue"/>
                          <a:cs typeface="Helvetica Neue"/>
                        </a:rPr>
                        <a:t>Allow specified large-bowel cells</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448</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2</a:t>
                      </a:r>
                    </a:p>
                  </a:txBody>
                  <a:tcPr marL="95250" marR="95250" marT="19050" marB="19050">
                    <a:lnR w="4763">
                      <a:solidFill>
                        <a:srgbClr val="D9E2E8"/>
                      </a:solidFill>
                      <a:prstDash val="solid"/>
                    </a:lnR>
                    <a:lnB w="4763">
                      <a:solidFill>
                        <a:srgbClr val="D9E2E8"/>
                      </a:solidFill>
                      <a:prstDash val="solid"/>
                    </a:lnB>
                    <a:solidFill>
                      <a:srgbClr val="F3F6F8"/>
                    </a:solidFill>
                  </a:tcPr>
                </a:tc>
              </a:tr>
              <a:tr h="476250">
                <a:tc>
                  <a:txBody>
                    <a:bodyPr/>
                    <a:lstStyle/>
                    <a:p>
                      <a:r>
                        <a:rPr sz="1950" b="1">
                          <a:solidFill>
                            <a:srgbClr val="173B55"/>
                          </a:solidFill>
                          <a:latin typeface="Helvetica Neue"/>
                          <a:ea typeface="Helvetica Neue"/>
                          <a:cs typeface="Helvetica Neue"/>
                        </a:rPr>
                        <a:t>Flag Low HPA protein</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462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950" b="0">
                          <a:solidFill>
                            <a:srgbClr val="173B55"/>
                          </a:solidFill>
                          <a:latin typeface="Helvetica Neue"/>
                          <a:ea typeface="Helvetica Neue"/>
                          <a:cs typeface="Helvetica Neue"/>
                        </a:rPr>
                        <a:t>14</a:t>
                      </a:r>
                    </a:p>
                  </a:txBody>
                  <a:tcPr marL="95250" marR="95250" marT="19050" marB="19050">
                    <a:lnR w="4763">
                      <a:solidFill>
                        <a:srgbClr val="D9E2E8"/>
                      </a:solidFill>
                      <a:prstDash val="solid"/>
                    </a:lnR>
                    <a:lnB w="4763">
                      <a:solidFill>
                        <a:srgbClr val="D9E2E8"/>
                      </a:solidFill>
                      <a:prstDash val="solid"/>
                    </a:lnB>
                    <a:solidFill>
                      <a:srgbClr val="FFFFFF"/>
                    </a:solidFill>
                  </a:tcPr>
                </a:tc>
              </a:tr>
              <a:tr h="476250">
                <a:tc>
                  <a:txBody>
                    <a:bodyPr/>
                    <a:lstStyle/>
                    <a:p>
                      <a:r>
                        <a:rPr sz="1950" b="1">
                          <a:solidFill>
                            <a:srgbClr val="173B55"/>
                          </a:solidFill>
                          <a:latin typeface="Helvetica Neue"/>
                          <a:ea typeface="Helvetica Neue"/>
                          <a:cs typeface="Helvetica Neue"/>
                        </a:rPr>
                        <a:t>Flag explicitly Low imported protein</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463</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950" b="0">
                          <a:solidFill>
                            <a:srgbClr val="173B55"/>
                          </a:solidFill>
                          <a:latin typeface="Helvetica Neue"/>
                          <a:ea typeface="Helvetica Neue"/>
                          <a:cs typeface="Helvetica Neue"/>
                        </a:rPr>
                        <a:t>1</a:t>
                      </a:r>
                    </a:p>
                  </a:txBody>
                  <a:tcPr marL="95250" marR="95250" marT="19050" marB="19050">
                    <a:lnR w="4763">
                      <a:solidFill>
                        <a:srgbClr val="D9E2E8"/>
                      </a:solidFill>
                      <a:prstDash val="solid"/>
                    </a:lnR>
                    <a:lnB w="4763">
                      <a:solidFill>
                        <a:srgbClr val="D9E2E8"/>
                      </a:solidFill>
                      <a:prstDash val="solid"/>
                    </a:lnB>
                    <a:solidFill>
                      <a:srgbClr val="F3F6F8"/>
                    </a:solidFill>
                  </a:tcPr>
                </a:tc>
              </a:tr>
            </a:tbl>
          </a:graphicData>
        </a:graphic>
      </p:graphicFrame>
      <p:sp>
        <p:nvSpPr>
          <p:cNvPr id="6" name="">
            <a:extLst xmlns:a="http://schemas.openxmlformats.org/drawingml/2006/main">
              <a:ext uri="{FF2B5EF4-FFF2-40B4-BE49-F238E27FC236}">
                <a16:creationId xmlns:a16="http://schemas.microsoft.com/office/drawing/2014/main" id="{AA767F51-E957-4B04-B4C4-1A04852E2688}"/>
              </a:ext>
            </a:extLst>
          </p:cNvPr>
          <p:cNvSpPr>
            <a:spLocks xmlns:a="http://schemas.openxmlformats.org/drawingml/2006/main" noGrp="1"/>
          </p:cNvSpPr>
          <p:nvPr/>
        </p:nvSpPr>
        <p:spPr>
          <a:xfrm xmlns:a="http://schemas.openxmlformats.org/drawingml/2006/main">
            <a:off x="609600" y="54768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536675"/>
                </a:solidFill>
                <a:latin typeface="Helvetica Neue"/>
                <a:ea typeface="Helvetica Neue"/>
                <a:cs typeface="Helvetica Neue"/>
              </a:defRPr>
            </a:defPPr>
            <a:lvl1pPr>
              <a:defRPr sz="1875" b="0">
                <a:solidFill>
                  <a:srgbClr val="536675"/>
                </a:solidFill>
                <a:latin typeface="Helvetica Neue"/>
                <a:ea typeface="Helvetica Neue"/>
                <a:cs typeface="Helvetica Neue"/>
              </a:defRPr>
            </a:lvl1pPr>
            <a:lvl2pPr>
              <a:defRPr sz="1875" b="0">
                <a:solidFill>
                  <a:srgbClr val="536675"/>
                </a:solidFill>
                <a:latin typeface="Helvetica Neue"/>
                <a:ea typeface="Helvetica Neue"/>
                <a:cs typeface="Helvetica Neue"/>
              </a:defRPr>
            </a:lvl2pPr>
            <a:lvl3pPr>
              <a:defRPr sz="1875" b="0">
                <a:solidFill>
                  <a:srgbClr val="536675"/>
                </a:solidFill>
                <a:latin typeface="Helvetica Neue"/>
                <a:ea typeface="Helvetica Neue"/>
                <a:cs typeface="Helvetica Neue"/>
              </a:defRPr>
            </a:lvl3pPr>
            <a:lvl4pPr>
              <a:defRPr sz="1875" b="0">
                <a:solidFill>
                  <a:srgbClr val="536675"/>
                </a:solidFill>
                <a:latin typeface="Helvetica Neue"/>
                <a:ea typeface="Helvetica Neue"/>
                <a:cs typeface="Helvetica Neue"/>
              </a:defRPr>
            </a:lvl4pPr>
            <a:lvl5pPr>
              <a:defRPr sz="1875" b="0">
                <a:solidFill>
                  <a:srgbClr val="536675"/>
                </a:solidFill>
                <a:latin typeface="Helvetica Neue"/>
                <a:ea typeface="Helvetica Neue"/>
                <a:cs typeface="Helvetica Neue"/>
              </a:defRPr>
            </a:lvl5pPr>
            <a:lvl6pPr>
              <a:defRPr sz="1875" b="0">
                <a:solidFill>
                  <a:srgbClr val="536675"/>
                </a:solidFill>
                <a:latin typeface="Helvetica Neue"/>
                <a:ea typeface="Helvetica Neue"/>
                <a:cs typeface="Helvetica Neue"/>
              </a:defRPr>
            </a:lvl6pPr>
            <a:lvl7pPr>
              <a:defRPr sz="1875" b="0">
                <a:solidFill>
                  <a:srgbClr val="536675"/>
                </a:solidFill>
                <a:latin typeface="Helvetica Neue"/>
                <a:ea typeface="Helvetica Neue"/>
                <a:cs typeface="Helvetica Neue"/>
              </a:defRPr>
            </a:lvl7pPr>
            <a:lvl8pPr>
              <a:defRPr sz="1875" b="0">
                <a:solidFill>
                  <a:srgbClr val="536675"/>
                </a:solidFill>
                <a:latin typeface="Helvetica Neue"/>
                <a:ea typeface="Helvetica Neue"/>
                <a:cs typeface="Helvetica Neue"/>
              </a:defRPr>
            </a:lvl8pPr>
            <a:lvl9pPr>
              <a:defRPr sz="1875" b="0">
                <a:solidFill>
                  <a:srgbClr val="536675"/>
                </a:solidFill>
                <a:latin typeface="Helvetica Neue"/>
                <a:ea typeface="Helvetica Neue"/>
                <a:cs typeface="Helvetica Neue"/>
              </a:defRPr>
            </a:lvl9pPr>
          </a:lstStyle>
          <a:p xmlns:a="http://schemas.openxmlformats.org/drawingml/2006/main">
            <a:pPr>
              <a:defRPr sz="1875" b="0">
                <a:solidFill>
                  <a:srgbClr val="536675"/>
                </a:solidFill>
                <a:latin typeface="Helvetica Neue"/>
                <a:ea typeface="Helvetica Neue"/>
                <a:cs typeface="Helvetica Neue"/>
              </a:defRPr>
            </a:pPr>
            <a:r>
              <a:rPr sz="1875" b="0">
                <a:solidFill>
                  <a:srgbClr val="536675"/>
                </a:solidFill>
                <a:latin typeface="Helvetica Neue"/>
                <a:ea typeface="Helvetica Neue"/>
                <a:cs typeface="Helvetica Neue"/>
              </a:rPr>
              <a:t>2,902 grouped IHC labels corrected; 11 intermediate decisions changed; 0 final category changes versus the prior 463-group proposal.</a:t>
            </a:r>
          </a:p>
        </p:txBody>
      </p:sp>
    </p:spTree>
    <p:extLst>
      <p:ext uri="{BB962C8B-B14F-4D97-AF65-F5344CB8AC3E}">
        <p14:creationId xmlns:p14="http://schemas.microsoft.com/office/powerpoint/2010/main" val="124129634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65F57E8-A1FB-482F-9FCD-138D4FF2EF99}"/>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ASSIGNMENTS</a:t>
            </a:r>
          </a:p>
        </p:txBody>
      </p:sp>
      <p:sp>
        <p:nvSpPr>
          <p:cNvPr id="2" name="">
            <a:extLst xmlns:a="http://schemas.openxmlformats.org/drawingml/2006/main">
              <a:ext uri="{FF2B5EF4-FFF2-40B4-BE49-F238E27FC236}">
                <a16:creationId xmlns:a16="http://schemas.microsoft.com/office/drawing/2014/main" id="{6DEEC7CB-2C53-46EA-A7CD-1A0821FFB0CE}"/>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Named targets in the current set</a:t>
            </a:r>
          </a:p>
        </p:txBody>
      </p:sp>
      <p:sp>
        <p:nvSpPr>
          <p:cNvPr id="3" name="">
            <a:extLst xmlns:a="http://schemas.openxmlformats.org/drawingml/2006/main">
              <a:ext uri="{FF2B5EF4-FFF2-40B4-BE49-F238E27FC236}">
                <a16:creationId xmlns:a16="http://schemas.microsoft.com/office/drawing/2014/main" id="{16BC9A7B-F1A6-4B0C-8481-59A024D4F24D}"/>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A2DD89F2-1BF8-4590-A1C0-4D861EB7AE96}"/>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10</a:t>
            </a:r>
          </a:p>
        </p:txBody>
      </p:sp>
      <p:graphicFrame>
        <p:nvGraphicFramePr>
          <p:cNvPr id="5" name="">
            <a:extLst xmlns:a="http://schemas.openxmlformats.org/drawingml/2006/main">
              <a:ext uri="{FF2B5EF4-FFF2-40B4-BE49-F238E27FC236}">
                <a16:creationId xmlns:a16="http://schemas.microsoft.com/office/drawing/2014/main" id="{56AD4428-41D2-4D6C-8DCB-D6B64FEC8B85}"/>
              </a:ext>
            </a:extLst>
          </p:cNvPr>
          <p:cNvGraphicFramePr/>
          <p:nvPr/>
        </p:nvGraphicFramePr>
        <p:xfrm>
          <a:off xmlns:a="http://schemas.openxmlformats.org/drawingml/2006/main" x="609600" y="1504950"/>
          <a:ext xmlns:a="http://schemas.openxmlformats.org/drawingml/2006/main" cx="10972800" cy="4000500"/>
        </p:xfrm>
        <a:graphic xmlns:a="http://schemas.openxmlformats.org/drawingml/2006/main">
          <a:graphicData uri="http://schemas.openxmlformats.org/drawingml/2006/table">
            <a:tbl>
              <a:tblPr/>
              <a:tblGrid>
                <a:gridCol w="3143250"/>
                <a:gridCol w="1714500"/>
                <a:gridCol w="6115050"/>
              </a:tblGrid>
              <a:tr h="363682">
                <a:tc>
                  <a:txBody>
                    <a:bodyPr/>
                    <a:lstStyle/>
                    <a:p>
                      <a:r>
                        <a:rPr sz="1725" b="1">
                          <a:solidFill>
                            <a:srgbClr val="FFFFFF"/>
                          </a:solidFill>
                          <a:latin typeface="Helvetica Neue"/>
                          <a:ea typeface="Helvetica Neue"/>
                          <a:cs typeface="Helvetica Neue"/>
                        </a:rPr>
                        <a:t>Target / group</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725" b="1">
                          <a:solidFill>
                            <a:srgbClr val="FFFFFF"/>
                          </a:solidFill>
                          <a:latin typeface="Helvetica Neue"/>
                          <a:ea typeface="Helvetica Neue"/>
                          <a:cs typeface="Helvetica Neue"/>
                        </a:rPr>
                        <a:t>Category</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725" b="1">
                          <a:solidFill>
                            <a:srgbClr val="FFFFFF"/>
                          </a:solidFill>
                          <a:latin typeface="Helvetica Neue"/>
                          <a:ea typeface="Helvetica Neue"/>
                          <a:cs typeface="Helvetica Neue"/>
                        </a:rPr>
                        <a:t>Retained context</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363682">
                <a:tc>
                  <a:txBody>
                    <a:bodyPr/>
                    <a:lstStyle/>
                    <a:p>
                      <a:r>
                        <a:rPr sz="1725" b="1">
                          <a:solidFill>
                            <a:srgbClr val="173B55"/>
                          </a:solidFill>
                          <a:latin typeface="Helvetica Neue"/>
                          <a:ea typeface="Helvetica Neue"/>
                          <a:cs typeface="Helvetica Neue"/>
                        </a:rPr>
                        <a:t>PAGE1</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CTA</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All gates pass</a:t>
                      </a:r>
                    </a:p>
                  </a:txBody>
                  <a:tcPr marL="95250" marR="95250" marT="19050" marB="19050">
                    <a:lnR w="4763">
                      <a:solidFill>
                        <a:srgbClr val="D9E2E8"/>
                      </a:solidFill>
                      <a:prstDash val="solid"/>
                    </a:lnR>
                    <a:lnB w="4763">
                      <a:solidFill>
                        <a:srgbClr val="D9E2E8"/>
                      </a:solidFill>
                      <a:prstDash val="solid"/>
                    </a:lnB>
                    <a:solidFill>
                      <a:srgbClr val="FFFFFF"/>
                    </a:solidFill>
                  </a:tcPr>
                </a:tc>
              </a:tr>
              <a:tr h="363682">
                <a:tc>
                  <a:txBody>
                    <a:bodyPr/>
                    <a:lstStyle/>
                    <a:p>
                      <a:r>
                        <a:rPr sz="1725" b="1">
                          <a:solidFill>
                            <a:srgbClr val="173B55"/>
                          </a:solidFill>
                          <a:latin typeface="Helvetica Neue"/>
                          <a:ea typeface="Helvetica Neue"/>
                          <a:cs typeface="Helvetica Neue"/>
                        </a:rPr>
                        <a:t>SMC1B</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CTA</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All gates pass</a:t>
                      </a:r>
                    </a:p>
                  </a:txBody>
                  <a:tcPr marL="95250" marR="95250" marT="19050" marB="19050">
                    <a:lnR w="4763">
                      <a:solidFill>
                        <a:srgbClr val="D9E2E8"/>
                      </a:solidFill>
                      <a:prstDash val="solid"/>
                    </a:lnR>
                    <a:lnB w="4763">
                      <a:solidFill>
                        <a:srgbClr val="D9E2E8"/>
                      </a:solidFill>
                      <a:prstDash val="solid"/>
                    </a:lnB>
                    <a:solidFill>
                      <a:srgbClr val="F3F6F8"/>
                    </a:solidFill>
                  </a:tcPr>
                </a:tc>
              </a:tr>
              <a:tr h="363682">
                <a:tc>
                  <a:txBody>
                    <a:bodyPr/>
                    <a:lstStyle/>
                    <a:p>
                      <a:r>
                        <a:rPr sz="1725" b="1">
                          <a:solidFill>
                            <a:srgbClr val="173B55"/>
                          </a:solidFill>
                          <a:latin typeface="Helvetica Neue"/>
                          <a:ea typeface="Helvetica Neue"/>
                          <a:cs typeface="Helvetica Neue"/>
                        </a:rPr>
                        <a:t>CTAG2</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Unsafe</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Bronchial basal RNA; other findings</a:t>
                      </a:r>
                    </a:p>
                  </a:txBody>
                  <a:tcPr marL="95250" marR="95250" marT="19050" marB="19050">
                    <a:lnR w="4763">
                      <a:solidFill>
                        <a:srgbClr val="D9E2E8"/>
                      </a:solidFill>
                      <a:prstDash val="solid"/>
                    </a:lnR>
                    <a:lnB w="4763">
                      <a:solidFill>
                        <a:srgbClr val="D9E2E8"/>
                      </a:solidFill>
                      <a:prstDash val="solid"/>
                    </a:lnB>
                    <a:solidFill>
                      <a:srgbClr val="FFFFFF"/>
                    </a:solidFill>
                  </a:tcPr>
                </a:tc>
              </a:tr>
              <a:tr h="363682">
                <a:tc>
                  <a:txBody>
                    <a:bodyPr/>
                    <a:lstStyle/>
                    <a:p>
                      <a:r>
                        <a:rPr sz="1725" b="1">
                          <a:solidFill>
                            <a:srgbClr val="173B55"/>
                          </a:solidFill>
                          <a:latin typeface="Helvetica Neue"/>
                          <a:ea typeface="Helvetica Neue"/>
                          <a:cs typeface="Helvetica Neue"/>
                        </a:rPr>
                        <a:t>MAGEA4</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CTA</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All gates pass</a:t>
                      </a:r>
                    </a:p>
                  </a:txBody>
                  <a:tcPr marL="95250" marR="95250" marT="19050" marB="19050">
                    <a:lnR w="4763">
                      <a:solidFill>
                        <a:srgbClr val="D9E2E8"/>
                      </a:solidFill>
                      <a:prstDash val="solid"/>
                    </a:lnR>
                    <a:lnB w="4763">
                      <a:solidFill>
                        <a:srgbClr val="D9E2E8"/>
                      </a:solidFill>
                      <a:prstDash val="solid"/>
                    </a:lnB>
                    <a:solidFill>
                      <a:srgbClr val="F3F6F8"/>
                    </a:solidFill>
                  </a:tcPr>
                </a:tc>
              </a:tr>
              <a:tr h="363682">
                <a:tc>
                  <a:txBody>
                    <a:bodyPr/>
                    <a:lstStyle/>
                    <a:p>
                      <a:r>
                        <a:rPr sz="1725" b="1">
                          <a:solidFill>
                            <a:srgbClr val="173B55"/>
                          </a:solidFill>
                          <a:latin typeface="Helvetica Neue"/>
                          <a:ea typeface="Helvetica Neue"/>
                          <a:cs typeface="Helvetica Neue"/>
                        </a:rPr>
                        <a:t>TBXT</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CTA</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External review; adult disc</a:t>
                      </a:r>
                    </a:p>
                  </a:txBody>
                  <a:tcPr marL="95250" marR="95250" marT="19050" marB="19050">
                    <a:lnR w="4763">
                      <a:solidFill>
                        <a:srgbClr val="D9E2E8"/>
                      </a:solidFill>
                      <a:prstDash val="solid"/>
                    </a:lnR>
                    <a:lnB w="4763">
                      <a:solidFill>
                        <a:srgbClr val="D9E2E8"/>
                      </a:solidFill>
                      <a:prstDash val="solid"/>
                    </a:lnB>
                    <a:solidFill>
                      <a:srgbClr val="FFFFFF"/>
                    </a:solidFill>
                  </a:tcPr>
                </a:tc>
              </a:tr>
              <a:tr h="363682">
                <a:tc>
                  <a:txBody>
                    <a:bodyPr/>
                    <a:lstStyle/>
                    <a:p>
                      <a:r>
                        <a:rPr sz="1725" b="1">
                          <a:solidFill>
                            <a:srgbClr val="173B55"/>
                          </a:solidFill>
                          <a:latin typeface="Helvetica Neue"/>
                          <a:ea typeface="Helvetica Neue"/>
                          <a:cs typeface="Helvetica Neue"/>
                        </a:rPr>
                        <a:t>PRAME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CTA</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Low protein; progenitor expression</a:t>
                      </a:r>
                    </a:p>
                  </a:txBody>
                  <a:tcPr marL="95250" marR="95250" marT="19050" marB="19050">
                    <a:lnR w="4763">
                      <a:solidFill>
                        <a:srgbClr val="D9E2E8"/>
                      </a:solidFill>
                      <a:prstDash val="solid"/>
                    </a:lnR>
                    <a:lnB w="4763">
                      <a:solidFill>
                        <a:srgbClr val="D9E2E8"/>
                      </a:solidFill>
                      <a:prstDash val="solid"/>
                    </a:lnB>
                    <a:solidFill>
                      <a:srgbClr val="F3F6F8"/>
                    </a:solidFill>
                  </a:tcPr>
                </a:tc>
              </a:tr>
              <a:tr h="363682">
                <a:tc>
                  <a:txBody>
                    <a:bodyPr/>
                    <a:lstStyle/>
                    <a:p>
                      <a:r>
                        <a:rPr sz="1725" b="1">
                          <a:solidFill>
                            <a:srgbClr val="173B55"/>
                          </a:solidFill>
                          <a:latin typeface="Helvetica Neue"/>
                          <a:ea typeface="Helvetica Neue"/>
                          <a:cs typeface="Helvetica Neue"/>
                        </a:rPr>
                        <a:t>CT83</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CTA</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External-IHC review</a:t>
                      </a:r>
                    </a:p>
                  </a:txBody>
                  <a:tcPr marL="95250" marR="95250" marT="19050" marB="19050">
                    <a:lnR w="4763">
                      <a:solidFill>
                        <a:srgbClr val="D9E2E8"/>
                      </a:solidFill>
                      <a:prstDash val="solid"/>
                    </a:lnR>
                    <a:lnB w="4763">
                      <a:solidFill>
                        <a:srgbClr val="D9E2E8"/>
                      </a:solidFill>
                      <a:prstDash val="solid"/>
                    </a:lnB>
                    <a:solidFill>
                      <a:srgbClr val="FFFFFF"/>
                    </a:solidFill>
                  </a:tcPr>
                </a:tc>
              </a:tr>
              <a:tr h="363682">
                <a:tc>
                  <a:txBody>
                    <a:bodyPr/>
                    <a:lstStyle/>
                    <a:p>
                      <a:r>
                        <a:rPr sz="1725" b="1">
                          <a:solidFill>
                            <a:srgbClr val="173B55"/>
                          </a:solidFill>
                          <a:latin typeface="Helvetica Neue"/>
                          <a:ea typeface="Helvetica Neue"/>
                          <a:cs typeface="Helvetica Neue"/>
                        </a:rPr>
                        <a:t>NY-ESO-1</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CTA</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All gates pass</a:t>
                      </a:r>
                    </a:p>
                  </a:txBody>
                  <a:tcPr marL="95250" marR="95250" marT="19050" marB="19050">
                    <a:lnR w="4763">
                      <a:solidFill>
                        <a:srgbClr val="D9E2E8"/>
                      </a:solidFill>
                      <a:prstDash val="solid"/>
                    </a:lnR>
                    <a:lnB w="4763">
                      <a:solidFill>
                        <a:srgbClr val="D9E2E8"/>
                      </a:solidFill>
                      <a:prstDash val="solid"/>
                    </a:lnB>
                    <a:solidFill>
                      <a:srgbClr val="F3F6F8"/>
                    </a:solidFill>
                  </a:tcPr>
                </a:tc>
              </a:tr>
              <a:tr h="363682">
                <a:tc>
                  <a:txBody>
                    <a:bodyPr/>
                    <a:lstStyle/>
                    <a:p>
                      <a:r>
                        <a:rPr sz="1725" b="1">
                          <a:solidFill>
                            <a:srgbClr val="173B55"/>
                          </a:solidFill>
                          <a:latin typeface="Helvetica Neue"/>
                          <a:ea typeface="Helvetica Neue"/>
                          <a:cs typeface="Helvetica Neue"/>
                        </a:rPr>
                        <a:t>SSX2/B</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CTA</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All gates pass</a:t>
                      </a:r>
                    </a:p>
                  </a:txBody>
                  <a:tcPr marL="95250" marR="95250" marT="19050" marB="19050">
                    <a:lnR w="4763">
                      <a:solidFill>
                        <a:srgbClr val="D9E2E8"/>
                      </a:solidFill>
                      <a:prstDash val="solid"/>
                    </a:lnR>
                    <a:lnB w="4763">
                      <a:solidFill>
                        <a:srgbClr val="D9E2E8"/>
                      </a:solidFill>
                      <a:prstDash val="solid"/>
                    </a:lnB>
                    <a:solidFill>
                      <a:srgbClr val="FFFFFF"/>
                    </a:solidFill>
                  </a:tcPr>
                </a:tc>
              </a:tr>
              <a:tr h="363682">
                <a:tc>
                  <a:txBody>
                    <a:bodyPr/>
                    <a:lstStyle/>
                    <a:p>
                      <a:r>
                        <a:rPr sz="1725" b="1">
                          <a:solidFill>
                            <a:srgbClr val="173B55"/>
                          </a:solidFill>
                          <a:latin typeface="Helvetica Neue"/>
                          <a:ea typeface="Helvetica Neue"/>
                          <a:cs typeface="Helvetica Neue"/>
                        </a:rPr>
                        <a:t>XAGE1A/B</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CTA</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All gates pass</a:t>
                      </a:r>
                    </a:p>
                  </a:txBody>
                  <a:tcPr marL="95250" marR="95250" marT="19050" marB="19050">
                    <a:lnR w="4763">
                      <a:solidFill>
                        <a:srgbClr val="D9E2E8"/>
                      </a:solidFill>
                      <a:prstDash val="solid"/>
                    </a:lnR>
                    <a:lnB w="4763">
                      <a:solidFill>
                        <a:srgbClr val="D9E2E8"/>
                      </a:solidFill>
                      <a:prstDash val="solid"/>
                    </a:lnB>
                    <a:solidFill>
                      <a:srgbClr val="F3F6F8"/>
                    </a:solidFill>
                  </a:tcPr>
                </a:tc>
              </a:tr>
            </a:tbl>
          </a:graphicData>
        </a:graphic>
      </p:graphicFrame>
      <p:sp>
        <p:nvSpPr>
          <p:cNvPr id="6" name="">
            <a:extLst xmlns:a="http://schemas.openxmlformats.org/drawingml/2006/main">
              <a:ext uri="{FF2B5EF4-FFF2-40B4-BE49-F238E27FC236}">
                <a16:creationId xmlns:a16="http://schemas.microsoft.com/office/drawing/2014/main" id="{C196B7A4-88BD-4B39-A7FC-7EAEFAD05412}"/>
              </a:ext>
            </a:extLst>
          </p:cNvPr>
          <p:cNvSpPr>
            <a:spLocks xmlns:a="http://schemas.openxmlformats.org/drawingml/2006/main" noGrp="1"/>
          </p:cNvSpPr>
          <p:nvPr/>
        </p:nvSpPr>
        <p:spPr>
          <a:xfrm xmlns:a="http://schemas.openxmlformats.org/drawingml/2006/main">
            <a:off x="609600" y="57816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536675"/>
                </a:solidFill>
                <a:latin typeface="Helvetica Neue"/>
                <a:ea typeface="Helvetica Neue"/>
                <a:cs typeface="Helvetica Neue"/>
              </a:defRPr>
            </a:defPPr>
            <a:lvl1pPr>
              <a:defRPr sz="1725" b="0">
                <a:solidFill>
                  <a:srgbClr val="536675"/>
                </a:solidFill>
                <a:latin typeface="Helvetica Neue"/>
                <a:ea typeface="Helvetica Neue"/>
                <a:cs typeface="Helvetica Neue"/>
              </a:defRPr>
            </a:lvl1pPr>
            <a:lvl2pPr>
              <a:defRPr sz="1725" b="0">
                <a:solidFill>
                  <a:srgbClr val="536675"/>
                </a:solidFill>
                <a:latin typeface="Helvetica Neue"/>
                <a:ea typeface="Helvetica Neue"/>
                <a:cs typeface="Helvetica Neue"/>
              </a:defRPr>
            </a:lvl2pPr>
            <a:lvl3pPr>
              <a:defRPr sz="1725" b="0">
                <a:solidFill>
                  <a:srgbClr val="536675"/>
                </a:solidFill>
                <a:latin typeface="Helvetica Neue"/>
                <a:ea typeface="Helvetica Neue"/>
                <a:cs typeface="Helvetica Neue"/>
              </a:defRPr>
            </a:lvl3pPr>
            <a:lvl4pPr>
              <a:defRPr sz="1725" b="0">
                <a:solidFill>
                  <a:srgbClr val="536675"/>
                </a:solidFill>
                <a:latin typeface="Helvetica Neue"/>
                <a:ea typeface="Helvetica Neue"/>
                <a:cs typeface="Helvetica Neue"/>
              </a:defRPr>
            </a:lvl4pPr>
            <a:lvl5pPr>
              <a:defRPr sz="1725" b="0">
                <a:solidFill>
                  <a:srgbClr val="536675"/>
                </a:solidFill>
                <a:latin typeface="Helvetica Neue"/>
                <a:ea typeface="Helvetica Neue"/>
                <a:cs typeface="Helvetica Neue"/>
              </a:defRPr>
            </a:lvl5pPr>
            <a:lvl6pPr>
              <a:defRPr sz="1725" b="0">
                <a:solidFill>
                  <a:srgbClr val="536675"/>
                </a:solidFill>
                <a:latin typeface="Helvetica Neue"/>
                <a:ea typeface="Helvetica Neue"/>
                <a:cs typeface="Helvetica Neue"/>
              </a:defRPr>
            </a:lvl6pPr>
            <a:lvl7pPr>
              <a:defRPr sz="1725" b="0">
                <a:solidFill>
                  <a:srgbClr val="536675"/>
                </a:solidFill>
                <a:latin typeface="Helvetica Neue"/>
                <a:ea typeface="Helvetica Neue"/>
                <a:cs typeface="Helvetica Neue"/>
              </a:defRPr>
            </a:lvl7pPr>
            <a:lvl8pPr>
              <a:defRPr sz="1725" b="0">
                <a:solidFill>
                  <a:srgbClr val="536675"/>
                </a:solidFill>
                <a:latin typeface="Helvetica Neue"/>
                <a:ea typeface="Helvetica Neue"/>
                <a:cs typeface="Helvetica Neue"/>
              </a:defRPr>
            </a:lvl8pPr>
            <a:lvl9pPr>
              <a:defRPr sz="1725" b="0">
                <a:solidFill>
                  <a:srgbClr val="536675"/>
                </a:solidFill>
                <a:latin typeface="Helvetica Neue"/>
                <a:ea typeface="Helvetica Neue"/>
                <a:cs typeface="Helvetica Neue"/>
              </a:defRPr>
            </a:lvl9pPr>
          </a:lstStyle>
          <a:p xmlns:a="http://schemas.openxmlformats.org/drawingml/2006/main">
            <a:pPr>
              <a:defRPr sz="1725" b="0">
                <a:solidFill>
                  <a:srgbClr val="536675"/>
                </a:solidFill>
                <a:latin typeface="Helvetica Neue"/>
                <a:ea typeface="Helvetica Neue"/>
                <a:cs typeface="Helvetica Neue"/>
              </a:defRPr>
            </a:pPr>
            <a:r>
              <a:rPr sz="1725" b="0">
                <a:solidFill>
                  <a:srgbClr val="536675"/>
                </a:solidFill>
                <a:latin typeface="Helvetica Neue"/>
                <a:ea typeface="Helvetica Neue"/>
                <a:cs typeface="Helvetica Neue"/>
              </a:rPr>
              <a:t>No gene-name exemptions. Other MAGE genes enter only through the same rules.</a:t>
            </a:r>
          </a:p>
        </p:txBody>
      </p:sp>
    </p:spTree>
    <p:extLst>
      <p:ext uri="{BB962C8B-B14F-4D97-AF65-F5344CB8AC3E}">
        <p14:creationId xmlns:p14="http://schemas.microsoft.com/office/powerpoint/2010/main" val="96893732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F7E559F-F17E-4939-9F7E-8407C35764CD}"/>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CURRENT VERSUS HISTORICAL</a:t>
            </a:r>
          </a:p>
        </p:txBody>
      </p:sp>
      <p:sp>
        <p:nvSpPr>
          <p:cNvPr id="2" name="">
            <a:extLst xmlns:a="http://schemas.openxmlformats.org/drawingml/2006/main">
              <a:ext uri="{FF2B5EF4-FFF2-40B4-BE49-F238E27FC236}">
                <a16:creationId xmlns:a16="http://schemas.microsoft.com/office/drawing/2014/main" id="{E5F1C7C1-A6FE-409B-83A0-BDA9F8E068E1}"/>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Current assignments of known CTAs</a:t>
            </a:r>
          </a:p>
        </p:txBody>
      </p:sp>
      <p:sp>
        <p:nvSpPr>
          <p:cNvPr id="3" name="">
            <a:extLst xmlns:a="http://schemas.openxmlformats.org/drawingml/2006/main">
              <a:ext uri="{FF2B5EF4-FFF2-40B4-BE49-F238E27FC236}">
                <a16:creationId xmlns:a16="http://schemas.microsoft.com/office/drawing/2014/main" id="{C1CC9486-108A-45D7-B713-698B471ED9B5}"/>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0CC73311-9A40-41CA-B588-B7B4B5B70AD4}"/>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11</a:t>
            </a:r>
          </a:p>
        </p:txBody>
      </p:sp>
      <p:graphicFrame>
        <p:nvGraphicFramePr>
          <p:cNvPr id="5" name="Chart">
            <a:extLst xmlns:a="http://schemas.openxmlformats.org/drawingml/2006/main">
              <a:ext uri="{FF2B5EF4-FFF2-40B4-BE49-F238E27FC236}">
                <a16:creationId xmlns:a16="http://schemas.microsoft.com/office/drawing/2014/main" id="{282BC530-14DE-4B7A-9BE0-18BE1850D69D}"/>
              </a:ext>
            </a:extLst>
          </p:cNvPr>
          <p:cNvGraphicFramePr/>
          <p:nvPr/>
        </p:nvGraphicFramePr>
        <p:xfrm>
          <a:off xmlns:a="http://schemas.openxmlformats.org/drawingml/2006/main" x="609600" y="1809750"/>
          <a:ext xmlns:a="http://schemas.openxmlformats.org/drawingml/2006/main" cx="10972800" cy="3048000"/>
        </p:xfrm>
        <a:graphic xmlns:a="http://schemas.openxmlformats.org/drawingml/2006/main">
          <a:graphicData uri="http://schemas.openxmlformats.org/drawingml/2006/chart">
            <c:chart xmlns:r="http://schemas.openxmlformats.org/officeDocument/2006/relationships" xmlns:c="http://schemas.openxmlformats.org/drawingml/2006/chart" r:id="R1630456b3ecf47f4"/>
          </a:graphicData>
        </a:graphic>
      </p:graphicFrame>
      <p:sp>
        <p:nvSpPr>
          <p:cNvPr id="6" name="">
            <a:extLst xmlns:a="http://schemas.openxmlformats.org/drawingml/2006/main">
              <a:ext uri="{FF2B5EF4-FFF2-40B4-BE49-F238E27FC236}">
                <a16:creationId xmlns:a16="http://schemas.microsoft.com/office/drawing/2014/main" id="{2B49A317-06D9-4BD1-82F4-A19B12B0A456}"/>
              </a:ext>
            </a:extLst>
          </p:cNvPr>
          <p:cNvSpPr>
            <a:spLocks xmlns:a="http://schemas.openxmlformats.org/drawingml/2006/main" noGrp="1"/>
          </p:cNvSpPr>
          <p:nvPr/>
        </p:nvSpPr>
        <p:spPr>
          <a:xfrm xmlns:a="http://schemas.openxmlformats.org/drawingml/2006/main">
            <a:off x="609600" y="5248275"/>
            <a:ext cx="109728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1">
                <a:solidFill>
                  <a:srgbClr val="173B55"/>
                </a:solidFill>
                <a:latin typeface="Helvetica Neue"/>
                <a:ea typeface="Helvetica Neue"/>
                <a:cs typeface="Helvetica Neue"/>
              </a:defRPr>
            </a:defPPr>
            <a:lvl1pPr>
              <a:defRPr sz="2325" b="1">
                <a:solidFill>
                  <a:srgbClr val="173B55"/>
                </a:solidFill>
                <a:latin typeface="Helvetica Neue"/>
                <a:ea typeface="Helvetica Neue"/>
                <a:cs typeface="Helvetica Neue"/>
              </a:defRPr>
            </a:lvl1pPr>
            <a:lvl2pPr>
              <a:defRPr sz="2325" b="1">
                <a:solidFill>
                  <a:srgbClr val="173B55"/>
                </a:solidFill>
                <a:latin typeface="Helvetica Neue"/>
                <a:ea typeface="Helvetica Neue"/>
                <a:cs typeface="Helvetica Neue"/>
              </a:defRPr>
            </a:lvl2pPr>
            <a:lvl3pPr>
              <a:defRPr sz="2325" b="1">
                <a:solidFill>
                  <a:srgbClr val="173B55"/>
                </a:solidFill>
                <a:latin typeface="Helvetica Neue"/>
                <a:ea typeface="Helvetica Neue"/>
                <a:cs typeface="Helvetica Neue"/>
              </a:defRPr>
            </a:lvl3pPr>
            <a:lvl4pPr>
              <a:defRPr sz="2325" b="1">
                <a:solidFill>
                  <a:srgbClr val="173B55"/>
                </a:solidFill>
                <a:latin typeface="Helvetica Neue"/>
                <a:ea typeface="Helvetica Neue"/>
                <a:cs typeface="Helvetica Neue"/>
              </a:defRPr>
            </a:lvl4pPr>
            <a:lvl5pPr>
              <a:defRPr sz="2325" b="1">
                <a:solidFill>
                  <a:srgbClr val="173B55"/>
                </a:solidFill>
                <a:latin typeface="Helvetica Neue"/>
                <a:ea typeface="Helvetica Neue"/>
                <a:cs typeface="Helvetica Neue"/>
              </a:defRPr>
            </a:lvl5pPr>
            <a:lvl6pPr>
              <a:defRPr sz="2325" b="1">
                <a:solidFill>
                  <a:srgbClr val="173B55"/>
                </a:solidFill>
                <a:latin typeface="Helvetica Neue"/>
                <a:ea typeface="Helvetica Neue"/>
                <a:cs typeface="Helvetica Neue"/>
              </a:defRPr>
            </a:lvl6pPr>
            <a:lvl7pPr>
              <a:defRPr sz="2325" b="1">
                <a:solidFill>
                  <a:srgbClr val="173B55"/>
                </a:solidFill>
                <a:latin typeface="Helvetica Neue"/>
                <a:ea typeface="Helvetica Neue"/>
                <a:cs typeface="Helvetica Neue"/>
              </a:defRPr>
            </a:lvl7pPr>
            <a:lvl8pPr>
              <a:defRPr sz="2325" b="1">
                <a:solidFill>
                  <a:srgbClr val="173B55"/>
                </a:solidFill>
                <a:latin typeface="Helvetica Neue"/>
                <a:ea typeface="Helvetica Neue"/>
                <a:cs typeface="Helvetica Neue"/>
              </a:defRPr>
            </a:lvl8pPr>
            <a:lvl9pPr>
              <a:defRPr sz="2325" b="1">
                <a:solidFill>
                  <a:srgbClr val="173B55"/>
                </a:solidFill>
                <a:latin typeface="Helvetica Neue"/>
                <a:ea typeface="Helvetica Neue"/>
                <a:cs typeface="Helvetica Neue"/>
              </a:defRPr>
            </a:lvl9pPr>
          </a:lstStyle>
          <a:p xmlns:a="http://schemas.openxmlformats.org/drawingml/2006/main">
            <a:pPr>
              <a:defRPr sz="2325" b="1">
                <a:solidFill>
                  <a:srgbClr val="173B55"/>
                </a:solidFill>
                <a:latin typeface="Helvetica Neue"/>
                <a:ea typeface="Helvetica Neue"/>
                <a:cs typeface="Helvetica Neue"/>
              </a:defRPr>
            </a:pPr>
            <a:r>
              <a:rPr sz="2325" b="1">
                <a:solidFill>
                  <a:srgbClr val="173B55"/>
                </a:solidFill>
                <a:latin typeface="Helvetica Neue"/>
                <a:ea typeface="Helvetica Neue"/>
                <a:cs typeface="Helvetica Neue"/>
              </a:rPr>
              <a:t>162 retained  ·  16 Unsafe  ·  35 Neither</a:t>
            </a:r>
          </a:p>
        </p:txBody>
      </p:sp>
    </p:spTree>
    <p:extLst>
      <p:ext uri="{BB962C8B-B14F-4D97-AF65-F5344CB8AC3E}">
        <p14:creationId xmlns:p14="http://schemas.microsoft.com/office/powerpoint/2010/main" val="128452568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BF01AB8-A496-4AFC-8F22-E0329DB015F5}"/>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NORMAL AND REPRODUCTIVE RNA</a:t>
            </a:r>
          </a:p>
        </p:txBody>
      </p:sp>
      <p:sp>
        <p:nvSpPr>
          <p:cNvPr id="2" name="">
            <a:extLst xmlns:a="http://schemas.openxmlformats.org/drawingml/2006/main">
              <a:ext uri="{FF2B5EF4-FFF2-40B4-BE49-F238E27FC236}">
                <a16:creationId xmlns:a16="http://schemas.microsoft.com/office/drawing/2014/main" id="{C63447F6-78B3-45B5-9BB4-58EB4F015BA9}"/>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Expression distributions and named targets</a:t>
            </a:r>
          </a:p>
        </p:txBody>
      </p:sp>
      <p:sp>
        <p:nvSpPr>
          <p:cNvPr id="3" name="">
            <a:extLst xmlns:a="http://schemas.openxmlformats.org/drawingml/2006/main">
              <a:ext uri="{FF2B5EF4-FFF2-40B4-BE49-F238E27FC236}">
                <a16:creationId xmlns:a16="http://schemas.microsoft.com/office/drawing/2014/main" id="{09FB2370-0CC7-4A40-AD26-28F063186CAA}"/>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16560B14-6F49-4ED8-A022-431D61A5677F}"/>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12</a:t>
            </a:r>
          </a:p>
        </p:txBody>
      </p:sp>
      <p:pic>
        <p:nvPicPr>
          <p:cNvPr id="5" name="">
            <a:extLst xmlns:a="http://schemas.openxmlformats.org/drawingml/2006/main">
              <a:ext uri="{FF2B5EF4-FFF2-40B4-BE49-F238E27FC236}">
                <a16:creationId xmlns:a16="http://schemas.microsoft.com/office/drawing/2014/main" id="{C020772C-1A00-4A74-868B-15B3253120E4}"/>
              </a:ext>
            </a:extLst>
          </p:cNvPr>
          <p:cNvPicPr>
            <a:picLocks xmlns:a="http://schemas.openxmlformats.org/drawingml/2006/main" noChangeAspect="1"/>
          </p:cNvPicPr>
          <p:nvPr/>
        </p:nvPicPr>
        <p:blipFill>
          <a:blip xmlns:r="http://schemas.openxmlformats.org/officeDocument/2006/relationships" xmlns:a="http://schemas.openxmlformats.org/drawingml/2006/main" r:embed="R8d182a374567439d"/>
          <a:stretch xmlns:a="http://schemas.openxmlformats.org/drawingml/2006/main"/>
        </p:blipFill>
        <p:spPr>
          <a:xfrm xmlns:a="http://schemas.openxmlformats.org/drawingml/2006/main">
            <a:off x="2209800" y="1352550"/>
            <a:ext cx="7772400" cy="4857750"/>
          </a:xfrm>
          <a:prstGeom xmlns:a="http://schemas.openxmlformats.org/drawingml/2006/main" prst="rect">
            <a:avLst/>
          </a:prstGeom>
        </p:spPr>
      </p:pic>
    </p:spTree>
    <p:extLst>
      <p:ext uri="{BB962C8B-B14F-4D97-AF65-F5344CB8AC3E}">
        <p14:creationId xmlns:p14="http://schemas.microsoft.com/office/powerpoint/2010/main" val="85787994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4FC268F-BC36-480F-80C7-393A195D6AED}"/>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EVIDENCE INTERPRETATION</a:t>
            </a:r>
          </a:p>
        </p:txBody>
      </p:sp>
      <p:sp>
        <p:nvSpPr>
          <p:cNvPr id="2" name="">
            <a:extLst xmlns:a="http://schemas.openxmlformats.org/drawingml/2006/main">
              <a:ext uri="{FF2B5EF4-FFF2-40B4-BE49-F238E27FC236}">
                <a16:creationId xmlns:a16="http://schemas.microsoft.com/office/drawing/2014/main" id="{BFDE18B5-DCF0-4FAE-95E9-AED9C1B7E1CE}"/>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PRAME, CTAG2 and TBXT</a:t>
            </a:r>
          </a:p>
        </p:txBody>
      </p:sp>
      <p:sp>
        <p:nvSpPr>
          <p:cNvPr id="3" name="">
            <a:extLst xmlns:a="http://schemas.openxmlformats.org/drawingml/2006/main">
              <a:ext uri="{FF2B5EF4-FFF2-40B4-BE49-F238E27FC236}">
                <a16:creationId xmlns:a16="http://schemas.microsoft.com/office/drawing/2014/main" id="{5235A57A-AD7C-4388-BA43-0836733783EA}"/>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C4284A39-11B2-407A-9947-77D88C1FBAEF}"/>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13</a:t>
            </a:r>
          </a:p>
        </p:txBody>
      </p:sp>
      <p:graphicFrame>
        <p:nvGraphicFramePr>
          <p:cNvPr id="5" name="">
            <a:extLst xmlns:a="http://schemas.openxmlformats.org/drawingml/2006/main">
              <a:ext uri="{FF2B5EF4-FFF2-40B4-BE49-F238E27FC236}">
                <a16:creationId xmlns:a16="http://schemas.microsoft.com/office/drawing/2014/main" id="{21D4016F-04EF-4C4B-B03A-AB74388315AF}"/>
              </a:ext>
            </a:extLst>
          </p:cNvPr>
          <p:cNvGraphicFramePr/>
          <p:nvPr/>
        </p:nvGraphicFramePr>
        <p:xfrm>
          <a:off xmlns:a="http://schemas.openxmlformats.org/drawingml/2006/main" x="609600" y="1619250"/>
          <a:ext xmlns:a="http://schemas.openxmlformats.org/drawingml/2006/main" cx="10972800" cy="3238500"/>
        </p:xfrm>
        <a:graphic xmlns:a="http://schemas.openxmlformats.org/drawingml/2006/main">
          <a:graphicData uri="http://schemas.openxmlformats.org/drawingml/2006/table">
            <a:tbl>
              <a:tblPr/>
              <a:tblGrid>
                <a:gridCol w="1476375"/>
                <a:gridCol w="5076825"/>
                <a:gridCol w="4419600"/>
              </a:tblGrid>
              <a:tr h="539750">
                <a:tc>
                  <a:txBody>
                    <a:bodyPr/>
                    <a:lstStyle/>
                    <a:p>
                      <a:r>
                        <a:rPr sz="1725" b="1">
                          <a:solidFill>
                            <a:srgbClr val="FFFFFF"/>
                          </a:solidFill>
                          <a:latin typeface="Helvetica Neue"/>
                          <a:ea typeface="Helvetica Neue"/>
                          <a:cs typeface="Helvetica Neue"/>
                        </a:rPr>
                        <a:t>Target</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725" b="1">
                          <a:solidFill>
                            <a:srgbClr val="FFFFFF"/>
                          </a:solidFill>
                          <a:latin typeface="Helvetica Neue"/>
                          <a:ea typeface="Helvetica Neue"/>
                          <a:cs typeface="Helvetica Neue"/>
                        </a:rPr>
                        <a:t>Measured normal finding</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725" b="1">
                          <a:solidFill>
                            <a:srgbClr val="FFFFFF"/>
                          </a:solidFill>
                          <a:latin typeface="Helvetica Neue"/>
                          <a:ea typeface="Helvetica Neue"/>
                          <a:cs typeface="Helvetica Neue"/>
                        </a:rPr>
                        <a:t>Current treatment</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539750">
                <a:tc>
                  <a:txBody>
                    <a:bodyPr/>
                    <a:lstStyle/>
                    <a:p>
                      <a:r>
                        <a:rPr sz="1725" b="1">
                          <a:solidFill>
                            <a:srgbClr val="173B55"/>
                          </a:solidFill>
                          <a:latin typeface="Helvetica Neue"/>
                          <a:ea typeface="Helvetica Neue"/>
                          <a:cs typeface="Helvetica Neue"/>
                        </a:rPr>
                        <a:t>PRAME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Adrenal 3.6 / ceiling 4; Low protein</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CTA; protein observation retained</a:t>
                      </a:r>
                    </a:p>
                  </a:txBody>
                  <a:tcPr marL="95250" marR="95250" marT="19050" marB="19050">
                    <a:lnR w="4763">
                      <a:solidFill>
                        <a:srgbClr val="D9E2E8"/>
                      </a:solidFill>
                      <a:prstDash val="solid"/>
                    </a:lnR>
                    <a:lnB w="4763">
                      <a:solidFill>
                        <a:srgbClr val="D9E2E8"/>
                      </a:solidFill>
                      <a:prstDash val="solid"/>
                    </a:lnB>
                    <a:solidFill>
                      <a:srgbClr val="FFFFFF"/>
                    </a:solidFill>
                  </a:tcPr>
                </a:tc>
              </a:tr>
              <a:tr h="539750">
                <a:tc>
                  <a:txBody>
                    <a:bodyPr/>
                    <a:lstStyle/>
                    <a:p>
                      <a:r>
                        <a:rPr sz="1725" b="1">
                          <a:solidFill>
                            <a:srgbClr val="173B55"/>
                          </a:solidFill>
                          <a:latin typeface="Helvetica Neue"/>
                          <a:ea typeface="Helvetica Neue"/>
                          <a:cs typeface="Helvetica Neue"/>
                        </a:rPr>
                        <a:t>PRAME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Heart fibroblasts 12 / 16</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CTA; stromal tolerance assumption</a:t>
                      </a:r>
                    </a:p>
                  </a:txBody>
                  <a:tcPr marL="95250" marR="95250" marT="19050" marB="19050">
                    <a:lnR w="4763">
                      <a:solidFill>
                        <a:srgbClr val="D9E2E8"/>
                      </a:solidFill>
                      <a:prstDash val="solid"/>
                    </a:lnR>
                    <a:lnB w="4763">
                      <a:solidFill>
                        <a:srgbClr val="D9E2E8"/>
                      </a:solidFill>
                      <a:prstDash val="solid"/>
                    </a:lnB>
                    <a:solidFill>
                      <a:srgbClr val="F3F6F8"/>
                    </a:solidFill>
                  </a:tcPr>
                </a:tc>
              </a:tr>
              <a:tr h="539750">
                <a:tc>
                  <a:txBody>
                    <a:bodyPr/>
                    <a:lstStyle/>
                    <a:p>
                      <a:r>
                        <a:rPr sz="1725" b="1">
                          <a:solidFill>
                            <a:srgbClr val="173B55"/>
                          </a:solidFill>
                          <a:latin typeface="Helvetica Neue"/>
                          <a:ea typeface="Helvetica Neue"/>
                          <a:cs typeface="Helvetica Neue"/>
                        </a:rPr>
                        <a:t>PRAME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Colon undifferentiated cells 20.3 / 32</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CTA; progenitor caution retained</a:t>
                      </a:r>
                    </a:p>
                  </a:txBody>
                  <a:tcPr marL="95250" marR="95250" marT="19050" marB="19050">
                    <a:lnR w="4763">
                      <a:solidFill>
                        <a:srgbClr val="D9E2E8"/>
                      </a:solidFill>
                      <a:prstDash val="solid"/>
                    </a:lnR>
                    <a:lnB w="4763">
                      <a:solidFill>
                        <a:srgbClr val="D9E2E8"/>
                      </a:solidFill>
                      <a:prstDash val="solid"/>
                    </a:lnB>
                    <a:solidFill>
                      <a:srgbClr val="FFFFFF"/>
                    </a:solidFill>
                  </a:tcPr>
                </a:tc>
              </a:tr>
              <a:tr h="539750">
                <a:tc>
                  <a:txBody>
                    <a:bodyPr/>
                    <a:lstStyle/>
                    <a:p>
                      <a:r>
                        <a:rPr sz="1725" b="1">
                          <a:solidFill>
                            <a:srgbClr val="173B55"/>
                          </a:solidFill>
                          <a:latin typeface="Helvetica Neue"/>
                          <a:ea typeface="Helvetica Neue"/>
                          <a:cs typeface="Helvetica Neue"/>
                        </a:rPr>
                        <a:t>CTAG2</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Bronchial basal respiratory cells 24.9 / 4</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725" b="0">
                          <a:solidFill>
                            <a:srgbClr val="173B55"/>
                          </a:solidFill>
                          <a:latin typeface="Helvetica Neue"/>
                          <a:ea typeface="Helvetica Neue"/>
                          <a:cs typeface="Helvetica Neue"/>
                        </a:rPr>
                        <a:t>Unsafe; stronger boundary is 8</a:t>
                      </a:r>
                    </a:p>
                  </a:txBody>
                  <a:tcPr marL="95250" marR="95250" marT="19050" marB="19050">
                    <a:lnR w="4763">
                      <a:solidFill>
                        <a:srgbClr val="D9E2E8"/>
                      </a:solidFill>
                      <a:prstDash val="solid"/>
                    </a:lnR>
                    <a:lnB w="4763">
                      <a:solidFill>
                        <a:srgbClr val="D9E2E8"/>
                      </a:solidFill>
                      <a:prstDash val="solid"/>
                    </a:lnB>
                    <a:solidFill>
                      <a:srgbClr val="F3F6F8"/>
                    </a:solidFill>
                  </a:tcPr>
                </a:tc>
              </a:tr>
              <a:tr h="539750">
                <a:tc>
                  <a:txBody>
                    <a:bodyPr/>
                    <a:lstStyle/>
                    <a:p>
                      <a:r>
                        <a:rPr sz="1725" b="1">
                          <a:solidFill>
                            <a:srgbClr val="173B55"/>
                          </a:solidFill>
                          <a:latin typeface="Helvetica Neue"/>
                          <a:ea typeface="Helvetica Neue"/>
                          <a:cs typeface="Helvetica Neue"/>
                        </a:rPr>
                        <a:t>TBXT</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External antibody disagreement; adult disc</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725" b="0">
                          <a:solidFill>
                            <a:srgbClr val="173B55"/>
                          </a:solidFill>
                          <a:latin typeface="Helvetica Neue"/>
                          <a:ea typeface="Helvetica Neue"/>
                          <a:cs typeface="Helvetica Neue"/>
                        </a:rPr>
                        <a:t>CTA; tissue-specific review retained</a:t>
                      </a:r>
                    </a:p>
                  </a:txBody>
                  <a:tcPr marL="95250" marR="95250" marT="19050" marB="19050">
                    <a:lnR w="4763">
                      <a:solidFill>
                        <a:srgbClr val="D9E2E8"/>
                      </a:solidFill>
                      <a:prstDash val="solid"/>
                    </a:lnR>
                    <a:lnB w="4763">
                      <a:solidFill>
                        <a:srgbClr val="D9E2E8"/>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47A80219-381B-478A-9121-20EAD7B5B097}"/>
              </a:ext>
            </a:extLst>
          </p:cNvPr>
          <p:cNvSpPr>
            <a:spLocks xmlns:a="http://schemas.openxmlformats.org/drawingml/2006/main" noGrp="1"/>
          </p:cNvSpPr>
          <p:nvPr/>
        </p:nvSpPr>
        <p:spPr>
          <a:xfrm xmlns:a="http://schemas.openxmlformats.org/drawingml/2006/main">
            <a:off x="609600" y="52863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536675"/>
                </a:solidFill>
                <a:latin typeface="Helvetica Neue"/>
                <a:ea typeface="Helvetica Neue"/>
                <a:cs typeface="Helvetica Neue"/>
              </a:defRPr>
            </a:defPPr>
            <a:lvl1pPr>
              <a:defRPr sz="1875" b="0">
                <a:solidFill>
                  <a:srgbClr val="536675"/>
                </a:solidFill>
                <a:latin typeface="Helvetica Neue"/>
                <a:ea typeface="Helvetica Neue"/>
                <a:cs typeface="Helvetica Neue"/>
              </a:defRPr>
            </a:lvl1pPr>
            <a:lvl2pPr>
              <a:defRPr sz="1875" b="0">
                <a:solidFill>
                  <a:srgbClr val="536675"/>
                </a:solidFill>
                <a:latin typeface="Helvetica Neue"/>
                <a:ea typeface="Helvetica Neue"/>
                <a:cs typeface="Helvetica Neue"/>
              </a:defRPr>
            </a:lvl2pPr>
            <a:lvl3pPr>
              <a:defRPr sz="1875" b="0">
                <a:solidFill>
                  <a:srgbClr val="536675"/>
                </a:solidFill>
                <a:latin typeface="Helvetica Neue"/>
                <a:ea typeface="Helvetica Neue"/>
                <a:cs typeface="Helvetica Neue"/>
              </a:defRPr>
            </a:lvl3pPr>
            <a:lvl4pPr>
              <a:defRPr sz="1875" b="0">
                <a:solidFill>
                  <a:srgbClr val="536675"/>
                </a:solidFill>
                <a:latin typeface="Helvetica Neue"/>
                <a:ea typeface="Helvetica Neue"/>
                <a:cs typeface="Helvetica Neue"/>
              </a:defRPr>
            </a:lvl4pPr>
            <a:lvl5pPr>
              <a:defRPr sz="1875" b="0">
                <a:solidFill>
                  <a:srgbClr val="536675"/>
                </a:solidFill>
                <a:latin typeface="Helvetica Neue"/>
                <a:ea typeface="Helvetica Neue"/>
                <a:cs typeface="Helvetica Neue"/>
              </a:defRPr>
            </a:lvl5pPr>
            <a:lvl6pPr>
              <a:defRPr sz="1875" b="0">
                <a:solidFill>
                  <a:srgbClr val="536675"/>
                </a:solidFill>
                <a:latin typeface="Helvetica Neue"/>
                <a:ea typeface="Helvetica Neue"/>
                <a:cs typeface="Helvetica Neue"/>
              </a:defRPr>
            </a:lvl6pPr>
            <a:lvl7pPr>
              <a:defRPr sz="1875" b="0">
                <a:solidFill>
                  <a:srgbClr val="536675"/>
                </a:solidFill>
                <a:latin typeface="Helvetica Neue"/>
                <a:ea typeface="Helvetica Neue"/>
                <a:cs typeface="Helvetica Neue"/>
              </a:defRPr>
            </a:lvl7pPr>
            <a:lvl8pPr>
              <a:defRPr sz="1875" b="0">
                <a:solidFill>
                  <a:srgbClr val="536675"/>
                </a:solidFill>
                <a:latin typeface="Helvetica Neue"/>
                <a:ea typeface="Helvetica Neue"/>
                <a:cs typeface="Helvetica Neue"/>
              </a:defRPr>
            </a:lvl8pPr>
            <a:lvl9pPr>
              <a:defRPr sz="1875" b="0">
                <a:solidFill>
                  <a:srgbClr val="536675"/>
                </a:solidFill>
                <a:latin typeface="Helvetica Neue"/>
                <a:ea typeface="Helvetica Neue"/>
                <a:cs typeface="Helvetica Neue"/>
              </a:defRPr>
            </a:lvl9pPr>
          </a:lstStyle>
          <a:p xmlns:a="http://schemas.openxmlformats.org/drawingml/2006/main">
            <a:pPr>
              <a:defRPr sz="1875" b="0">
                <a:solidFill>
                  <a:srgbClr val="536675"/>
                </a:solidFill>
                <a:latin typeface="Helvetica Neue"/>
                <a:ea typeface="Helvetica Neue"/>
                <a:cs typeface="Helvetica Neue"/>
              </a:defRPr>
            </a:pPr>
            <a:r>
              <a:rPr sz="1875" b="0">
                <a:solidFill>
                  <a:srgbClr val="536675"/>
                </a:solidFill>
                <a:latin typeface="Helvetica Neue"/>
                <a:ea typeface="Helvetica Neue"/>
                <a:cs typeface="Helvetica Neue"/>
              </a:rPr>
              <a:t>RNA values are nTPM. Clinical targeting supports product-specific evidence; it does not validate these thresholds or prove gene-wide safety.</a:t>
            </a:r>
          </a:p>
        </p:txBody>
      </p:sp>
    </p:spTree>
    <p:extLst>
      <p:ext uri="{BB962C8B-B14F-4D97-AF65-F5344CB8AC3E}">
        <p14:creationId xmlns:p14="http://schemas.microsoft.com/office/powerpoint/2010/main" val="114241957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30957D0-D543-4B1C-88A1-D3EF1348FAE4}"/>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SPECIES COVERAGE</a:t>
            </a:r>
          </a:p>
        </p:txBody>
      </p:sp>
      <p:sp>
        <p:nvSpPr>
          <p:cNvPr id="2" name="">
            <a:extLst xmlns:a="http://schemas.openxmlformats.org/drawingml/2006/main">
              <a:ext uri="{FF2B5EF4-FFF2-40B4-BE49-F238E27FC236}">
                <a16:creationId xmlns:a16="http://schemas.microsoft.com/office/drawing/2014/main" id="{FDF5BE10-7149-4646-90FF-147BD02F7726}"/>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The same evidence categories across species</a:t>
            </a:r>
          </a:p>
        </p:txBody>
      </p:sp>
      <p:sp>
        <p:nvSpPr>
          <p:cNvPr id="3" name="">
            <a:extLst xmlns:a="http://schemas.openxmlformats.org/drawingml/2006/main">
              <a:ext uri="{FF2B5EF4-FFF2-40B4-BE49-F238E27FC236}">
                <a16:creationId xmlns:a16="http://schemas.microsoft.com/office/drawing/2014/main" id="{1CD00FDF-9F06-46A5-AF47-A6EFB7741089}"/>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48E9F98C-40EF-4DF1-98FF-5BFAA877CDEA}"/>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14</a:t>
            </a:r>
          </a:p>
        </p:txBody>
      </p:sp>
      <p:graphicFrame>
        <p:nvGraphicFramePr>
          <p:cNvPr id="5" name="">
            <a:extLst xmlns:a="http://schemas.openxmlformats.org/drawingml/2006/main">
              <a:ext uri="{FF2B5EF4-FFF2-40B4-BE49-F238E27FC236}">
                <a16:creationId xmlns:a16="http://schemas.microsoft.com/office/drawing/2014/main" id="{DB41615D-030D-44BF-910E-CE390BA50D27}"/>
              </a:ext>
            </a:extLst>
          </p:cNvPr>
          <p:cNvGraphicFramePr/>
          <p:nvPr/>
        </p:nvGraphicFramePr>
        <p:xfrm>
          <a:off xmlns:a="http://schemas.openxmlformats.org/drawingml/2006/main" x="609600" y="1619250"/>
          <a:ext xmlns:a="http://schemas.openxmlformats.org/drawingml/2006/main" cx="10972800" cy="3714750"/>
        </p:xfrm>
        <a:graphic xmlns:a="http://schemas.openxmlformats.org/drawingml/2006/main">
          <a:graphicData uri="http://schemas.openxmlformats.org/drawingml/2006/table">
            <a:tbl>
              <a:tblPr/>
              <a:tblGrid>
                <a:gridCol w="2428875"/>
                <a:gridCol w="2857500"/>
                <a:gridCol w="3000375"/>
                <a:gridCol w="2686050"/>
              </a:tblGrid>
              <a:tr h="530679">
                <a:tc>
                  <a:txBody>
                    <a:bodyPr/>
                    <a:lstStyle/>
                    <a:p>
                      <a:r>
                        <a:rPr sz="1575" b="1">
                          <a:solidFill>
                            <a:srgbClr val="FFFFFF"/>
                          </a:solidFill>
                          <a:latin typeface="Helvetica Neue"/>
                          <a:ea typeface="Helvetica Neue"/>
                          <a:cs typeface="Helvetica Neue"/>
                        </a:rPr>
                        <a:t>Evidence role</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Human: used / annotated</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Dog: available / registered</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575" b="1">
                          <a:solidFill>
                            <a:srgbClr val="FFFFFF"/>
                          </a:solidFill>
                          <a:latin typeface="Helvetica Neue"/>
                          <a:ea typeface="Helvetica Neue"/>
                          <a:cs typeface="Helvetica Neue"/>
                        </a:rPr>
                        <a:t>Mouse: identified only</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530679">
                <a:tc>
                  <a:txBody>
                    <a:bodyPr/>
                    <a:lstStyle/>
                    <a:p>
                      <a:r>
                        <a:rPr sz="1575" b="1">
                          <a:solidFill>
                            <a:srgbClr val="173B55"/>
                          </a:solidFill>
                          <a:latin typeface="Helvetica Neue"/>
                          <a:ea typeface="Helvetica Neue"/>
                          <a:cs typeface="Helvetica Neue"/>
                        </a:rPr>
                        <a:t>Nomination</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Published lists</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14 native nominations</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No curated snapshot</a:t>
                      </a:r>
                    </a:p>
                  </a:txBody>
                  <a:tcPr marL="95250" marR="95250" marT="19050" marB="19050">
                    <a:lnR w="4763">
                      <a:solidFill>
                        <a:srgbClr val="D9E2E8"/>
                      </a:solidFill>
                      <a:prstDash val="solid"/>
                    </a:lnR>
                    <a:lnB w="4763">
                      <a:solidFill>
                        <a:srgbClr val="D9E2E8"/>
                      </a:solidFill>
                      <a:prstDash val="solid"/>
                    </a:lnB>
                    <a:solidFill>
                      <a:srgbClr val="FFFFFF"/>
                    </a:solidFill>
                  </a:tcPr>
                </a:tc>
              </a:tr>
              <a:tr h="530679">
                <a:tc>
                  <a:txBody>
                    <a:bodyPr/>
                    <a:lstStyle/>
                    <a:p>
                      <a:r>
                        <a:rPr sz="1575" b="1">
                          <a:solidFill>
                            <a:srgbClr val="173B55"/>
                          </a:solidFill>
                          <a:latin typeface="Helvetica Neue"/>
                          <a:ea typeface="Helvetica Neue"/>
                          <a:cs typeface="Helvetica Neue"/>
                        </a:rPr>
                        <a:t>Reproductive / developmental</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HPA / Tyser</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Bgee / BarkBase / DoGA*</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MOCA / gastrulation / GXD</a:t>
                      </a:r>
                    </a:p>
                  </a:txBody>
                  <a:tcPr marL="95250" marR="95250" marT="19050" marB="19050">
                    <a:lnR w="4763">
                      <a:solidFill>
                        <a:srgbClr val="D9E2E8"/>
                      </a:solidFill>
                      <a:prstDash val="solid"/>
                    </a:lnR>
                    <a:lnB w="4763">
                      <a:solidFill>
                        <a:srgbClr val="D9E2E8"/>
                      </a:solidFill>
                      <a:prstDash val="solid"/>
                    </a:lnB>
                    <a:solidFill>
                      <a:srgbClr val="F3F6F8"/>
                    </a:solidFill>
                  </a:tcPr>
                </a:tc>
              </a:tr>
              <a:tr h="530679">
                <a:tc>
                  <a:txBody>
                    <a:bodyPr/>
                    <a:lstStyle/>
                    <a:p>
                      <a:r>
                        <a:rPr sz="1575" b="1">
                          <a:solidFill>
                            <a:srgbClr val="173B55"/>
                          </a:solidFill>
                          <a:latin typeface="Helvetica Neue"/>
                          <a:ea typeface="Helvetica Neue"/>
                          <a:cs typeface="Helvetica Neue"/>
                        </a:rPr>
                        <a:t>Tumor</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132 cohorts + HPA</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Study assays; cohort blocked</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Native cohort needed</a:t>
                      </a:r>
                    </a:p>
                  </a:txBody>
                  <a:tcPr marL="95250" marR="95250" marT="19050" marB="19050">
                    <a:lnR w="4763">
                      <a:solidFill>
                        <a:srgbClr val="D9E2E8"/>
                      </a:solidFill>
                      <a:prstDash val="solid"/>
                    </a:lnR>
                    <a:lnB w="4763">
                      <a:solidFill>
                        <a:srgbClr val="D9E2E8"/>
                      </a:solidFill>
                      <a:prstDash val="solid"/>
                    </a:lnB>
                    <a:solidFill>
                      <a:srgbClr val="FFFFFF"/>
                    </a:solidFill>
                  </a:tcPr>
                </a:tc>
              </a:tr>
              <a:tr h="530679">
                <a:tc>
                  <a:txBody>
                    <a:bodyPr/>
                    <a:lstStyle/>
                    <a:p>
                      <a:r>
                        <a:rPr sz="1575" b="1">
                          <a:solidFill>
                            <a:srgbClr val="173B55"/>
                          </a:solidFill>
                          <a:latin typeface="Helvetica Neue"/>
                          <a:ea typeface="Helvetica Neue"/>
                          <a:cs typeface="Helvetica Neue"/>
                        </a:rPr>
                        <a:t>Normal bulk</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HPA consensus</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Bgee / BarkBase / Pfizer*</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GXD assay resource</a:t>
                      </a:r>
                    </a:p>
                  </a:txBody>
                  <a:tcPr marL="95250" marR="95250" marT="19050" marB="19050">
                    <a:lnR w="4763">
                      <a:solidFill>
                        <a:srgbClr val="D9E2E8"/>
                      </a:solidFill>
                      <a:prstDash val="solid"/>
                    </a:lnR>
                    <a:lnB w="4763">
                      <a:solidFill>
                        <a:srgbClr val="D9E2E8"/>
                      </a:solidFill>
                      <a:prstDash val="solid"/>
                    </a:lnB>
                    <a:solidFill>
                      <a:srgbClr val="F3F6F8"/>
                    </a:solidFill>
                  </a:tcPr>
                </a:tc>
              </a:tr>
              <a:tr h="530679">
                <a:tc>
                  <a:txBody>
                    <a:bodyPr/>
                    <a:lstStyle/>
                    <a:p>
                      <a:r>
                        <a:rPr sz="1575" b="1">
                          <a:solidFill>
                            <a:srgbClr val="173B55"/>
                          </a:solidFill>
                          <a:latin typeface="Helvetica Neue"/>
                          <a:ea typeface="Helvetica Neue"/>
                          <a:cs typeface="Helvetica Neue"/>
                        </a:rPr>
                        <a:t>Normal cell / immune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HPA / Monaco / DICE / cornea</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No equivalent integrated panel</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575" b="0">
                          <a:solidFill>
                            <a:srgbClr val="173B55"/>
                          </a:solidFill>
                          <a:latin typeface="Helvetica Neue"/>
                          <a:ea typeface="Helvetica Neue"/>
                          <a:cs typeface="Helvetica Neue"/>
                        </a:rPr>
                        <a:t>Tabula Muris/Senis</a:t>
                      </a:r>
                    </a:p>
                  </a:txBody>
                  <a:tcPr marL="95250" marR="95250" marT="19050" marB="19050">
                    <a:lnR w="4763">
                      <a:solidFill>
                        <a:srgbClr val="D9E2E8"/>
                      </a:solidFill>
                      <a:prstDash val="solid"/>
                    </a:lnR>
                    <a:lnB w="4763">
                      <a:solidFill>
                        <a:srgbClr val="D9E2E8"/>
                      </a:solidFill>
                      <a:prstDash val="solid"/>
                    </a:lnB>
                    <a:solidFill>
                      <a:srgbClr val="FFFFFF"/>
                    </a:solidFill>
                  </a:tcPr>
                </a:tc>
              </a:tr>
              <a:tr h="530679">
                <a:tc>
                  <a:txBody>
                    <a:bodyPr/>
                    <a:lstStyle/>
                    <a:p>
                      <a:r>
                        <a:rPr sz="1575" b="1">
                          <a:solidFill>
                            <a:srgbClr val="173B55"/>
                          </a:solidFill>
                          <a:latin typeface="Helvetica Neue"/>
                          <a:ea typeface="Helvetica Neue"/>
                          <a:cs typeface="Helvetica Neue"/>
                        </a:rPr>
                        <a:t>Normal protein</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HPA / external evidence</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Pfizer iBAQ / native IHC</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575" b="0">
                          <a:solidFill>
                            <a:srgbClr val="173B55"/>
                          </a:solidFill>
                          <a:latin typeface="Helvetica Neue"/>
                          <a:ea typeface="Helvetica Neue"/>
                          <a:cs typeface="Helvetica Neue"/>
                        </a:rPr>
                        <a:t>GXD assay resource</a:t>
                      </a:r>
                    </a:p>
                  </a:txBody>
                  <a:tcPr marL="95250" marR="95250" marT="19050" marB="19050">
                    <a:lnR w="4763">
                      <a:solidFill>
                        <a:srgbClr val="D9E2E8"/>
                      </a:solidFill>
                      <a:prstDash val="solid"/>
                    </a:lnR>
                    <a:lnB w="4763">
                      <a:solidFill>
                        <a:srgbClr val="D9E2E8"/>
                      </a:solidFill>
                      <a:prstDash val="solid"/>
                    </a:lnB>
                    <a:solidFill>
                      <a:srgbClr val="F3F6F8"/>
                    </a:solidFill>
                  </a:tcPr>
                </a:tc>
              </a:tr>
            </a:tbl>
          </a:graphicData>
        </a:graphic>
      </p:graphicFrame>
      <p:sp>
        <p:nvSpPr>
          <p:cNvPr id="6" name="">
            <a:extLst xmlns:a="http://schemas.openxmlformats.org/drawingml/2006/main">
              <a:ext uri="{FF2B5EF4-FFF2-40B4-BE49-F238E27FC236}">
                <a16:creationId xmlns:a16="http://schemas.microsoft.com/office/drawing/2014/main" id="{4BD6359E-3E3F-4EFB-B1FC-DEA5597AD354}"/>
              </a:ext>
            </a:extLst>
          </p:cNvPr>
          <p:cNvSpPr>
            <a:spLocks xmlns:a="http://schemas.openxmlformats.org/drawingml/2006/main" noGrp="1"/>
          </p:cNvSpPr>
          <p:nvPr/>
        </p:nvSpPr>
        <p:spPr>
          <a:xfrm xmlns:a="http://schemas.openxmlformats.org/drawingml/2006/main">
            <a:off x="609600" y="55721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536675"/>
                </a:solidFill>
                <a:latin typeface="Helvetica Neue"/>
                <a:ea typeface="Helvetica Neue"/>
                <a:cs typeface="Helvetica Neue"/>
              </a:defRPr>
            </a:defPPr>
            <a:lvl1pPr>
              <a:defRPr sz="1725" b="0">
                <a:solidFill>
                  <a:srgbClr val="536675"/>
                </a:solidFill>
                <a:latin typeface="Helvetica Neue"/>
                <a:ea typeface="Helvetica Neue"/>
                <a:cs typeface="Helvetica Neue"/>
              </a:defRPr>
            </a:lvl1pPr>
            <a:lvl2pPr>
              <a:defRPr sz="1725" b="0">
                <a:solidFill>
                  <a:srgbClr val="536675"/>
                </a:solidFill>
                <a:latin typeface="Helvetica Neue"/>
                <a:ea typeface="Helvetica Neue"/>
                <a:cs typeface="Helvetica Neue"/>
              </a:defRPr>
            </a:lvl2pPr>
            <a:lvl3pPr>
              <a:defRPr sz="1725" b="0">
                <a:solidFill>
                  <a:srgbClr val="536675"/>
                </a:solidFill>
                <a:latin typeface="Helvetica Neue"/>
                <a:ea typeface="Helvetica Neue"/>
                <a:cs typeface="Helvetica Neue"/>
              </a:defRPr>
            </a:lvl3pPr>
            <a:lvl4pPr>
              <a:defRPr sz="1725" b="0">
                <a:solidFill>
                  <a:srgbClr val="536675"/>
                </a:solidFill>
                <a:latin typeface="Helvetica Neue"/>
                <a:ea typeface="Helvetica Neue"/>
                <a:cs typeface="Helvetica Neue"/>
              </a:defRPr>
            </a:lvl4pPr>
            <a:lvl5pPr>
              <a:defRPr sz="1725" b="0">
                <a:solidFill>
                  <a:srgbClr val="536675"/>
                </a:solidFill>
                <a:latin typeface="Helvetica Neue"/>
                <a:ea typeface="Helvetica Neue"/>
                <a:cs typeface="Helvetica Neue"/>
              </a:defRPr>
            </a:lvl5pPr>
            <a:lvl6pPr>
              <a:defRPr sz="1725" b="0">
                <a:solidFill>
                  <a:srgbClr val="536675"/>
                </a:solidFill>
                <a:latin typeface="Helvetica Neue"/>
                <a:ea typeface="Helvetica Neue"/>
                <a:cs typeface="Helvetica Neue"/>
              </a:defRPr>
            </a:lvl6pPr>
            <a:lvl7pPr>
              <a:defRPr sz="1725" b="0">
                <a:solidFill>
                  <a:srgbClr val="536675"/>
                </a:solidFill>
                <a:latin typeface="Helvetica Neue"/>
                <a:ea typeface="Helvetica Neue"/>
                <a:cs typeface="Helvetica Neue"/>
              </a:defRPr>
            </a:lvl7pPr>
            <a:lvl8pPr>
              <a:defRPr sz="1725" b="0">
                <a:solidFill>
                  <a:srgbClr val="536675"/>
                </a:solidFill>
                <a:latin typeface="Helvetica Neue"/>
                <a:ea typeface="Helvetica Neue"/>
                <a:cs typeface="Helvetica Neue"/>
              </a:defRPr>
            </a:lvl8pPr>
            <a:lvl9pPr>
              <a:defRPr sz="1725" b="0">
                <a:solidFill>
                  <a:srgbClr val="536675"/>
                </a:solidFill>
                <a:latin typeface="Helvetica Neue"/>
                <a:ea typeface="Helvetica Neue"/>
                <a:cs typeface="Helvetica Neue"/>
              </a:defRPr>
            </a:lvl9pPr>
          </a:lstStyle>
          <a:p xmlns:a="http://schemas.openxmlformats.org/drawingml/2006/main">
            <a:pPr>
              <a:defRPr sz="1725" b="0">
                <a:solidFill>
                  <a:srgbClr val="536675"/>
                </a:solidFill>
                <a:latin typeface="Helvetica Neue"/>
                <a:ea typeface="Helvetica Neue"/>
                <a:cs typeface="Helvetica Neue"/>
              </a:defRPr>
            </a:pPr>
            <a:r>
              <a:rPr sz="1725" b="0">
                <a:solidFill>
                  <a:srgbClr val="536675"/>
                </a:solidFill>
                <a:latin typeface="Helvetica Neue"/>
                <a:ea typeface="Helvetica Neue"/>
                <a:cs typeface="Helvetica Neue"/>
              </a:rPr>
              <a:t>*Metadata only for DoGA and Pfizer RNA. No mouse atlas is integrated; human thresholds and safety do not transfer by orthology.</a:t>
            </a:r>
          </a:p>
        </p:txBody>
      </p:sp>
    </p:spTree>
    <p:extLst>
      <p:ext uri="{BB962C8B-B14F-4D97-AF65-F5344CB8AC3E}">
        <p14:creationId xmlns:p14="http://schemas.microsoft.com/office/powerpoint/2010/main" val="202581763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0B270ED-B6F1-4AB4-BF66-918A665E0DA7}"/>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RELEASE API</a:t>
            </a:r>
          </a:p>
        </p:txBody>
      </p:sp>
      <p:sp>
        <p:nvSpPr>
          <p:cNvPr id="2" name="">
            <a:extLst xmlns:a="http://schemas.openxmlformats.org/drawingml/2006/main">
              <a:ext uri="{FF2B5EF4-FFF2-40B4-BE49-F238E27FC236}">
                <a16:creationId xmlns:a16="http://schemas.microsoft.com/office/drawing/2014/main" id="{D3025573-7AE6-4B1E-BA5E-27228F9A891F}"/>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A simple API with explicit coverage</a:t>
            </a:r>
          </a:p>
        </p:txBody>
      </p:sp>
      <p:sp>
        <p:nvSpPr>
          <p:cNvPr id="3" name="">
            <a:extLst xmlns:a="http://schemas.openxmlformats.org/drawingml/2006/main">
              <a:ext uri="{FF2B5EF4-FFF2-40B4-BE49-F238E27FC236}">
                <a16:creationId xmlns:a16="http://schemas.microsoft.com/office/drawing/2014/main" id="{61B3FE80-32F3-4F38-8423-BA0347BB2314}"/>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D86AEA76-9339-4270-9149-CBB025A5C2A8}"/>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15</a:t>
            </a:r>
          </a:p>
        </p:txBody>
      </p:sp>
      <p:sp>
        <p:nvSpPr>
          <p:cNvPr id="5" name="">
            <a:extLst xmlns:a="http://schemas.openxmlformats.org/drawingml/2006/main">
              <a:ext uri="{FF2B5EF4-FFF2-40B4-BE49-F238E27FC236}">
                <a16:creationId xmlns:a16="http://schemas.microsoft.com/office/drawing/2014/main" id="{9C63C3D7-4F11-4A2D-8B9B-871A2DCFDD74}"/>
              </a:ext>
            </a:extLst>
          </p:cNvPr>
          <p:cNvSpPr>
            <a:spLocks xmlns:a="http://schemas.openxmlformats.org/drawingml/2006/main" noGrp="1"/>
          </p:cNvSpPr>
          <p:nvPr/>
        </p:nvSpPr>
        <p:spPr>
          <a:xfrm xmlns:a="http://schemas.openxmlformats.org/drawingml/2006/main">
            <a:off x="609600" y="1752600"/>
            <a:ext cx="109728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1">
                <a:solidFill>
                  <a:srgbClr val="087E8B"/>
                </a:solidFill>
                <a:latin typeface="Helvetica Neue"/>
                <a:ea typeface="Helvetica Neue"/>
                <a:cs typeface="Helvetica Neue"/>
              </a:defRPr>
            </a:defPPr>
            <a:lvl1pPr>
              <a:defRPr sz="2325" b="1">
                <a:solidFill>
                  <a:srgbClr val="087E8B"/>
                </a:solidFill>
                <a:latin typeface="Helvetica Neue"/>
                <a:ea typeface="Helvetica Neue"/>
                <a:cs typeface="Helvetica Neue"/>
              </a:defRPr>
            </a:lvl1pPr>
            <a:lvl2pPr>
              <a:defRPr sz="2325" b="1">
                <a:solidFill>
                  <a:srgbClr val="087E8B"/>
                </a:solidFill>
                <a:latin typeface="Helvetica Neue"/>
                <a:ea typeface="Helvetica Neue"/>
                <a:cs typeface="Helvetica Neue"/>
              </a:defRPr>
            </a:lvl2pPr>
            <a:lvl3pPr>
              <a:defRPr sz="2325" b="1">
                <a:solidFill>
                  <a:srgbClr val="087E8B"/>
                </a:solidFill>
                <a:latin typeface="Helvetica Neue"/>
                <a:ea typeface="Helvetica Neue"/>
                <a:cs typeface="Helvetica Neue"/>
              </a:defRPr>
            </a:lvl3pPr>
            <a:lvl4pPr>
              <a:defRPr sz="2325" b="1">
                <a:solidFill>
                  <a:srgbClr val="087E8B"/>
                </a:solidFill>
                <a:latin typeface="Helvetica Neue"/>
                <a:ea typeface="Helvetica Neue"/>
                <a:cs typeface="Helvetica Neue"/>
              </a:defRPr>
            </a:lvl4pPr>
            <a:lvl5pPr>
              <a:defRPr sz="2325" b="1">
                <a:solidFill>
                  <a:srgbClr val="087E8B"/>
                </a:solidFill>
                <a:latin typeface="Helvetica Neue"/>
                <a:ea typeface="Helvetica Neue"/>
                <a:cs typeface="Helvetica Neue"/>
              </a:defRPr>
            </a:lvl5pPr>
            <a:lvl6pPr>
              <a:defRPr sz="2325" b="1">
                <a:solidFill>
                  <a:srgbClr val="087E8B"/>
                </a:solidFill>
                <a:latin typeface="Helvetica Neue"/>
                <a:ea typeface="Helvetica Neue"/>
                <a:cs typeface="Helvetica Neue"/>
              </a:defRPr>
            </a:lvl6pPr>
            <a:lvl7pPr>
              <a:defRPr sz="2325" b="1">
                <a:solidFill>
                  <a:srgbClr val="087E8B"/>
                </a:solidFill>
                <a:latin typeface="Helvetica Neue"/>
                <a:ea typeface="Helvetica Neue"/>
                <a:cs typeface="Helvetica Neue"/>
              </a:defRPr>
            </a:lvl7pPr>
            <a:lvl8pPr>
              <a:defRPr sz="2325" b="1">
                <a:solidFill>
                  <a:srgbClr val="087E8B"/>
                </a:solidFill>
                <a:latin typeface="Helvetica Neue"/>
                <a:ea typeface="Helvetica Neue"/>
                <a:cs typeface="Helvetica Neue"/>
              </a:defRPr>
            </a:lvl8pPr>
            <a:lvl9pPr>
              <a:defRPr sz="2325" b="1">
                <a:solidFill>
                  <a:srgbClr val="087E8B"/>
                </a:solidFill>
                <a:latin typeface="Helvetica Neue"/>
                <a:ea typeface="Helvetica Neue"/>
                <a:cs typeface="Helvetica Neue"/>
              </a:defRPr>
            </a:lvl9pPr>
          </a:lstStyle>
          <a:p xmlns:a="http://schemas.openxmlformats.org/drawingml/2006/main">
            <a:pPr>
              <a:defRPr sz="2325" b="1">
                <a:solidFill>
                  <a:srgbClr val="087E8B"/>
                </a:solidFill>
                <a:latin typeface="Helvetica Neue"/>
                <a:ea typeface="Helvetica Neue"/>
                <a:cs typeface="Helvetica Neue"/>
              </a:defRPr>
            </a:pPr>
            <a:r>
              <a:rPr sz="2325" b="1">
                <a:solidFill>
                  <a:srgbClr val="087E8B"/>
                </a:solidFill>
                <a:latin typeface="Helvetica Neue"/>
                <a:ea typeface="Helvetica Neue"/>
                <a:cs typeface="Helvetica Neue"/>
              </a:rPr>
              <a:t>cta_selection.results(species="human", category="CTA")</a:t>
            </a:r>
          </a:p>
          <a:p xmlns:a="http://schemas.openxmlformats.org/drawingml/2006/main">
            <a:pPr>
              <a:defRPr sz="2325" b="1">
                <a:solidFill>
                  <a:srgbClr val="087E8B"/>
                </a:solidFill>
                <a:latin typeface="Helvetica Neue"/>
                <a:ea typeface="Helvetica Neue"/>
                <a:cs typeface="Helvetica Neue"/>
              </a:defRPr>
            </a:pPr>
            <a:r>
              <a:rPr sz="2325" b="1">
                <a:solidFill>
                  <a:srgbClr val="087E8B"/>
                </a:solidFill>
                <a:latin typeface="Helvetica Neue"/>
                <a:ea typeface="Helvetica Neue"/>
                <a:cs typeface="Helvetica Neue"/>
              </a:rPr>
              <a:t>cta_selection.coverage(species="dog")</a:t>
            </a:r>
          </a:p>
          <a:p xmlns:a="http://schemas.openxmlformats.org/drawingml/2006/main">
            <a:pPr>
              <a:defRPr sz="2325" b="1">
                <a:solidFill>
                  <a:srgbClr val="087E8B"/>
                </a:solidFill>
                <a:latin typeface="Helvetica Neue"/>
                <a:ea typeface="Helvetica Neue"/>
                <a:cs typeface="Helvetica Neue"/>
              </a:defRPr>
            </a:pPr>
            <a:r>
              <a:rPr sz="2325" b="1">
                <a:solidFill>
                  <a:srgbClr val="087E8B"/>
                </a:solidFill>
                <a:latin typeface="Helvetica Neue"/>
                <a:ea typeface="Helvetica Neue"/>
                <a:cs typeface="Helvetica Neue"/>
              </a:rPr>
              <a:t>cta_selection.sources(species="mouse")</a:t>
            </a:r>
          </a:p>
        </p:txBody>
      </p:sp>
      <p:graphicFrame>
        <p:nvGraphicFramePr>
          <p:cNvPr id="6" name="">
            <a:extLst xmlns:a="http://schemas.openxmlformats.org/drawingml/2006/main">
              <a:ext uri="{FF2B5EF4-FFF2-40B4-BE49-F238E27FC236}">
                <a16:creationId xmlns:a16="http://schemas.microsoft.com/office/drawing/2014/main" id="{813D51CB-C5D3-47BC-915D-F8109B45A926}"/>
              </a:ext>
            </a:extLst>
          </p:cNvPr>
          <p:cNvGraphicFramePr/>
          <p:nvPr/>
        </p:nvGraphicFramePr>
        <p:xfrm>
          <a:off xmlns:a="http://schemas.openxmlformats.org/drawingml/2006/main" x="609600" y="3667125"/>
          <a:ext xmlns:a="http://schemas.openxmlformats.org/drawingml/2006/main" cx="10972800" cy="1809750"/>
        </p:xfrm>
        <a:graphic xmlns:a="http://schemas.openxmlformats.org/drawingml/2006/main">
          <a:graphicData uri="http://schemas.openxmlformats.org/drawingml/2006/table">
            <a:tbl>
              <a:tblPr/>
              <a:tblGrid>
                <a:gridCol w="1809750"/>
                <a:gridCol w="3524250"/>
                <a:gridCol w="5638800"/>
              </a:tblGrid>
              <a:tr h="452438">
                <a:tc>
                  <a:txBody>
                    <a:bodyPr/>
                    <a:lstStyle/>
                    <a:p>
                      <a:r>
                        <a:rPr sz="1875" b="1">
                          <a:solidFill>
                            <a:srgbClr val="FFFFFF"/>
                          </a:solidFill>
                          <a:latin typeface="Helvetica Neue"/>
                          <a:ea typeface="Helvetica Neue"/>
                          <a:cs typeface="Helvetica Neue"/>
                        </a:rPr>
                        <a:t>Species</a:t>
                      </a:r>
                    </a:p>
                  </a:txBody>
                  <a:tcPr marL="95250" marR="95250" marT="19050" marB="19050">
                    <a:lnL w="4763">
                      <a:solidFill>
                        <a:srgbClr val="D9E2E8"/>
                      </a:solidFill>
                      <a:prstDash val="solid"/>
                    </a:lnL>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875" b="1">
                          <a:solidFill>
                            <a:srgbClr val="FFFFFF"/>
                          </a:solidFill>
                          <a:latin typeface="Helvetica Neue"/>
                          <a:ea typeface="Helvetica Neue"/>
                          <a:cs typeface="Helvetica Neue"/>
                        </a:rPr>
                        <a:t>Result entities</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c>
                  <a:txBody>
                    <a:bodyPr/>
                    <a:lstStyle/>
                    <a:p>
                      <a:r>
                        <a:rPr sz="1875" b="1">
                          <a:solidFill>
                            <a:srgbClr val="FFFFFF"/>
                          </a:solidFill>
                          <a:latin typeface="Helvetica Neue"/>
                          <a:ea typeface="Helvetica Neue"/>
                          <a:cs typeface="Helvetica Neue"/>
                        </a:rPr>
                        <a:t>Assessment</a:t>
                      </a:r>
                    </a:p>
                  </a:txBody>
                  <a:tcPr marL="95250" marR="95250" marT="19050" marB="19050">
                    <a:lnR w="4763">
                      <a:solidFill>
                        <a:srgbClr val="D9E2E8"/>
                      </a:solidFill>
                      <a:prstDash val="solid"/>
                    </a:lnR>
                    <a:lnT w="4763">
                      <a:solidFill>
                        <a:srgbClr val="D9E2E8"/>
                      </a:solidFill>
                      <a:prstDash val="solid"/>
                    </a:lnT>
                    <a:lnB w="4763">
                      <a:solidFill>
                        <a:srgbClr val="D9E2E8"/>
                      </a:solidFill>
                      <a:prstDash val="solid"/>
                    </a:lnB>
                    <a:solidFill>
                      <a:srgbClr val="173B55"/>
                    </a:solidFill>
                  </a:tcPr>
                </a:tc>
              </a:tr>
              <a:tr h="452438">
                <a:tc>
                  <a:txBody>
                    <a:bodyPr/>
                    <a:lstStyle/>
                    <a:p>
                      <a:r>
                        <a:rPr sz="1875" b="1">
                          <a:solidFill>
                            <a:srgbClr val="173B55"/>
                          </a:solidFill>
                          <a:latin typeface="Helvetica Neue"/>
                          <a:ea typeface="Helvetica Neue"/>
                          <a:cs typeface="Helvetica Neue"/>
                        </a:rPr>
                        <a:t>Human</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875" b="0">
                          <a:solidFill>
                            <a:srgbClr val="173B55"/>
                          </a:solidFill>
                          <a:latin typeface="Helvetica Neue"/>
                          <a:ea typeface="Helvetica Neue"/>
                          <a:cs typeface="Helvetica Neue"/>
                        </a:rPr>
                        <a:t>19,863 groups</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875" b="0">
                          <a:solidFill>
                            <a:srgbClr val="173B55"/>
                          </a:solidFill>
                          <a:latin typeface="Helvetica Neue"/>
                          <a:ea typeface="Helvetica Neue"/>
                          <a:cs typeface="Helvetica Neue"/>
                        </a:rPr>
                        <a:t>Current research-policy decisions</a:t>
                      </a:r>
                    </a:p>
                  </a:txBody>
                  <a:tcPr marL="95250" marR="95250" marT="19050" marB="19050">
                    <a:lnR w="4763">
                      <a:solidFill>
                        <a:srgbClr val="D9E2E8"/>
                      </a:solidFill>
                      <a:prstDash val="solid"/>
                    </a:lnR>
                    <a:lnB w="4763">
                      <a:solidFill>
                        <a:srgbClr val="D9E2E8"/>
                      </a:solidFill>
                      <a:prstDash val="solid"/>
                    </a:lnB>
                    <a:solidFill>
                      <a:srgbClr val="FFFFFF"/>
                    </a:solidFill>
                  </a:tcPr>
                </a:tc>
              </a:tr>
              <a:tr h="452438">
                <a:tc>
                  <a:txBody>
                    <a:bodyPr/>
                    <a:lstStyle/>
                    <a:p>
                      <a:r>
                        <a:rPr sz="1875" b="1">
                          <a:solidFill>
                            <a:srgbClr val="173B55"/>
                          </a:solidFill>
                          <a:latin typeface="Helvetica Neue"/>
                          <a:ea typeface="Helvetica Neue"/>
                          <a:cs typeface="Helvetica Neue"/>
                        </a:rPr>
                        <a:t>Dog</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3F6F8"/>
                    </a:solidFill>
                  </a:tcPr>
                </a:tc>
                <a:tc>
                  <a:txBody>
                    <a:bodyPr/>
                    <a:lstStyle/>
                    <a:p>
                      <a:r>
                        <a:rPr sz="1875" b="0">
                          <a:solidFill>
                            <a:srgbClr val="173B55"/>
                          </a:solidFill>
                          <a:latin typeface="Helvetica Neue"/>
                          <a:ea typeface="Helvetica Neue"/>
                          <a:cs typeface="Helvetica Neue"/>
                        </a:rPr>
                        <a:t>14 native nominations</a:t>
                      </a:r>
                    </a:p>
                  </a:txBody>
                  <a:tcPr marL="95250" marR="95250" marT="19050" marB="19050">
                    <a:lnR w="4763">
                      <a:solidFill>
                        <a:srgbClr val="D9E2E8"/>
                      </a:solidFill>
                      <a:prstDash val="solid"/>
                    </a:lnR>
                    <a:lnB w="4763">
                      <a:solidFill>
                        <a:srgbClr val="D9E2E8"/>
                      </a:solidFill>
                      <a:prstDash val="solid"/>
                    </a:lnB>
                    <a:solidFill>
                      <a:srgbClr val="F3F6F8"/>
                    </a:solidFill>
                  </a:tcPr>
                </a:tc>
                <a:tc>
                  <a:txBody>
                    <a:bodyPr/>
                    <a:lstStyle/>
                    <a:p>
                      <a:r>
                        <a:rPr sz="1875" b="0">
                          <a:solidFill>
                            <a:srgbClr val="173B55"/>
                          </a:solidFill>
                          <a:latin typeface="Helvetica Neue"/>
                          <a:ea typeface="Helvetica Neue"/>
                          <a:cs typeface="Helvetica Neue"/>
                        </a:rPr>
                        <a:t>Neither / unassessed; policy unavailable</a:t>
                      </a:r>
                    </a:p>
                  </a:txBody>
                  <a:tcPr marL="95250" marR="95250" marT="19050" marB="19050">
                    <a:lnR w="4763">
                      <a:solidFill>
                        <a:srgbClr val="D9E2E8"/>
                      </a:solidFill>
                      <a:prstDash val="solid"/>
                    </a:lnR>
                    <a:lnB w="4763">
                      <a:solidFill>
                        <a:srgbClr val="D9E2E8"/>
                      </a:solidFill>
                      <a:prstDash val="solid"/>
                    </a:lnB>
                    <a:solidFill>
                      <a:srgbClr val="F3F6F8"/>
                    </a:solidFill>
                  </a:tcPr>
                </a:tc>
              </a:tr>
              <a:tr h="452438">
                <a:tc>
                  <a:txBody>
                    <a:bodyPr/>
                    <a:lstStyle/>
                    <a:p>
                      <a:r>
                        <a:rPr sz="1875" b="1">
                          <a:solidFill>
                            <a:srgbClr val="173B55"/>
                          </a:solidFill>
                          <a:latin typeface="Helvetica Neue"/>
                          <a:ea typeface="Helvetica Neue"/>
                          <a:cs typeface="Helvetica Neue"/>
                        </a:rPr>
                        <a:t>Mouse</a:t>
                      </a:r>
                    </a:p>
                  </a:txBody>
                  <a:tcPr marL="95250" marR="95250" marT="19050" marB="19050">
                    <a:lnL w="4763">
                      <a:solidFill>
                        <a:srgbClr val="D9E2E8"/>
                      </a:solidFill>
                      <a:prstDash val="solid"/>
                    </a:lnL>
                    <a:lnR w="4763">
                      <a:solidFill>
                        <a:srgbClr val="D9E2E8"/>
                      </a:solidFill>
                      <a:prstDash val="solid"/>
                    </a:lnR>
                    <a:lnB w="4763">
                      <a:solidFill>
                        <a:srgbClr val="D9E2E8"/>
                      </a:solidFill>
                      <a:prstDash val="solid"/>
                    </a:lnB>
                    <a:solidFill>
                      <a:srgbClr val="FFFFFF"/>
                    </a:solidFill>
                  </a:tcPr>
                </a:tc>
                <a:tc>
                  <a:txBody>
                    <a:bodyPr/>
                    <a:lstStyle/>
                    <a:p>
                      <a:r>
                        <a:rPr sz="1875" b="0">
                          <a:solidFill>
                            <a:srgbClr val="173B55"/>
                          </a:solidFill>
                          <a:latin typeface="Helvetica Neue"/>
                          <a:ea typeface="Helvetica Neue"/>
                          <a:cs typeface="Helvetica Neue"/>
                        </a:rPr>
                        <a:t>0 rows; stable schema</a:t>
                      </a:r>
                    </a:p>
                  </a:txBody>
                  <a:tcPr marL="95250" marR="95250" marT="19050" marB="19050">
                    <a:lnR w="4763">
                      <a:solidFill>
                        <a:srgbClr val="D9E2E8"/>
                      </a:solidFill>
                      <a:prstDash val="solid"/>
                    </a:lnR>
                    <a:lnB w="4763">
                      <a:solidFill>
                        <a:srgbClr val="D9E2E8"/>
                      </a:solidFill>
                      <a:prstDash val="solid"/>
                    </a:lnB>
                    <a:solidFill>
                      <a:srgbClr val="FFFFFF"/>
                    </a:solidFill>
                  </a:tcPr>
                </a:tc>
                <a:tc>
                  <a:txBody>
                    <a:bodyPr/>
                    <a:lstStyle/>
                    <a:p>
                      <a:r>
                        <a:rPr sz="1875" b="0">
                          <a:solidFill>
                            <a:srgbClr val="173B55"/>
                          </a:solidFill>
                          <a:latin typeface="Helvetica Neue"/>
                          <a:ea typeface="Helvetica Neue"/>
                          <a:cs typeface="Helvetica Neue"/>
                        </a:rPr>
                        <a:t>Curation unavailable, not biological absence</a:t>
                      </a:r>
                    </a:p>
                  </a:txBody>
                  <a:tcPr marL="95250" marR="95250" marT="19050" marB="19050">
                    <a:lnR w="4763">
                      <a:solidFill>
                        <a:srgbClr val="D9E2E8"/>
                      </a:solidFill>
                      <a:prstDash val="solid"/>
                    </a:lnR>
                    <a:lnB w="4763">
                      <a:solidFill>
                        <a:srgbClr val="D9E2E8"/>
                      </a:solidFill>
                      <a:prstDash val="solid"/>
                    </a:lnB>
                    <a:solidFill>
                      <a:srgbClr val="FFFFFF"/>
                    </a:solidFill>
                  </a:tcPr>
                </a:tc>
              </a:tr>
            </a:tbl>
          </a:graphicData>
        </a:graphic>
      </p:graphicFrame>
      <p:sp>
        <p:nvSpPr>
          <p:cNvPr id="7" name="">
            <a:extLst xmlns:a="http://schemas.openxmlformats.org/drawingml/2006/main">
              <a:ext uri="{FF2B5EF4-FFF2-40B4-BE49-F238E27FC236}">
                <a16:creationId xmlns:a16="http://schemas.microsoft.com/office/drawing/2014/main" id="{5D0A2EB3-78F4-46DF-931F-F3DA74332B09}"/>
              </a:ext>
            </a:extLst>
          </p:cNvPr>
          <p:cNvSpPr>
            <a:spLocks xmlns:a="http://schemas.openxmlformats.org/drawingml/2006/main" noGrp="1"/>
          </p:cNvSpPr>
          <p:nvPr/>
        </p:nvSpPr>
        <p:spPr>
          <a:xfrm xmlns:a="http://schemas.openxmlformats.org/drawingml/2006/main">
            <a:off x="609600" y="57435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536675"/>
                </a:solidFill>
                <a:latin typeface="Helvetica Neue"/>
                <a:ea typeface="Helvetica Neue"/>
                <a:cs typeface="Helvetica Neue"/>
              </a:defRPr>
            </a:defPPr>
            <a:lvl1pPr>
              <a:defRPr sz="1725" b="0">
                <a:solidFill>
                  <a:srgbClr val="536675"/>
                </a:solidFill>
                <a:latin typeface="Helvetica Neue"/>
                <a:ea typeface="Helvetica Neue"/>
                <a:cs typeface="Helvetica Neue"/>
              </a:defRPr>
            </a:lvl1pPr>
            <a:lvl2pPr>
              <a:defRPr sz="1725" b="0">
                <a:solidFill>
                  <a:srgbClr val="536675"/>
                </a:solidFill>
                <a:latin typeface="Helvetica Neue"/>
                <a:ea typeface="Helvetica Neue"/>
                <a:cs typeface="Helvetica Neue"/>
              </a:defRPr>
            </a:lvl2pPr>
            <a:lvl3pPr>
              <a:defRPr sz="1725" b="0">
                <a:solidFill>
                  <a:srgbClr val="536675"/>
                </a:solidFill>
                <a:latin typeface="Helvetica Neue"/>
                <a:ea typeface="Helvetica Neue"/>
                <a:cs typeface="Helvetica Neue"/>
              </a:defRPr>
            </a:lvl3pPr>
            <a:lvl4pPr>
              <a:defRPr sz="1725" b="0">
                <a:solidFill>
                  <a:srgbClr val="536675"/>
                </a:solidFill>
                <a:latin typeface="Helvetica Neue"/>
                <a:ea typeface="Helvetica Neue"/>
                <a:cs typeface="Helvetica Neue"/>
              </a:defRPr>
            </a:lvl4pPr>
            <a:lvl5pPr>
              <a:defRPr sz="1725" b="0">
                <a:solidFill>
                  <a:srgbClr val="536675"/>
                </a:solidFill>
                <a:latin typeface="Helvetica Neue"/>
                <a:ea typeface="Helvetica Neue"/>
                <a:cs typeface="Helvetica Neue"/>
              </a:defRPr>
            </a:lvl5pPr>
            <a:lvl6pPr>
              <a:defRPr sz="1725" b="0">
                <a:solidFill>
                  <a:srgbClr val="536675"/>
                </a:solidFill>
                <a:latin typeface="Helvetica Neue"/>
                <a:ea typeface="Helvetica Neue"/>
                <a:cs typeface="Helvetica Neue"/>
              </a:defRPr>
            </a:lvl6pPr>
            <a:lvl7pPr>
              <a:defRPr sz="1725" b="0">
                <a:solidFill>
                  <a:srgbClr val="536675"/>
                </a:solidFill>
                <a:latin typeface="Helvetica Neue"/>
                <a:ea typeface="Helvetica Neue"/>
                <a:cs typeface="Helvetica Neue"/>
              </a:defRPr>
            </a:lvl7pPr>
            <a:lvl8pPr>
              <a:defRPr sz="1725" b="0">
                <a:solidFill>
                  <a:srgbClr val="536675"/>
                </a:solidFill>
                <a:latin typeface="Helvetica Neue"/>
                <a:ea typeface="Helvetica Neue"/>
                <a:cs typeface="Helvetica Neue"/>
              </a:defRPr>
            </a:lvl8pPr>
            <a:lvl9pPr>
              <a:defRPr sz="1725" b="0">
                <a:solidFill>
                  <a:srgbClr val="536675"/>
                </a:solidFill>
                <a:latin typeface="Helvetica Neue"/>
                <a:ea typeface="Helvetica Neue"/>
                <a:cs typeface="Helvetica Neue"/>
              </a:defRPr>
            </a:lvl9pPr>
          </a:lstStyle>
          <a:p xmlns:a="http://schemas.openxmlformats.org/drawingml/2006/main">
            <a:pPr>
              <a:defRPr sz="1725" b="0">
                <a:solidFill>
                  <a:srgbClr val="536675"/>
                </a:solidFill>
                <a:latin typeface="Helvetica Neue"/>
                <a:ea typeface="Helvetica Neue"/>
                <a:cs typeface="Helvetica Neue"/>
              </a:defRPr>
            </a:pPr>
            <a:r>
              <a:rPr sz="1725" b="0">
                <a:solidFill>
                  <a:srgbClr val="536675"/>
                </a:solidFill>
                <a:latin typeface="Helvetica Neue"/>
                <a:ea typeface="Helvetica Neue"/>
                <a:cs typeface="Helvetica Neue"/>
              </a:rPr>
              <a:t>IDs, reasons and flags stay attached. Missing history is unknown; ambiguous names never silently collapse.</a:t>
            </a:r>
          </a:p>
        </p:txBody>
      </p:sp>
    </p:spTree>
    <p:extLst>
      <p:ext uri="{BB962C8B-B14F-4D97-AF65-F5344CB8AC3E}">
        <p14:creationId xmlns:p14="http://schemas.microsoft.com/office/powerpoint/2010/main" val="41683258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D71B60D-24BC-40EB-98C7-6D3AE6157CA4}"/>
              </a:ext>
            </a:extLst>
          </p:cNvPr>
          <p:cNvSpPr>
            <a:spLocks xmlns:a="http://schemas.openxmlformats.org/drawingml/2006/main" noGrp="1"/>
          </p:cNvSpPr>
          <p:nvPr/>
        </p:nvSpPr>
        <p:spPr>
          <a:xfrm xmlns:a="http://schemas.openxmlformats.org/drawingml/2006/main">
            <a:off x="609600" y="2667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1">
                <a:solidFill>
                  <a:srgbClr val="087E8B"/>
                </a:solidFill>
                <a:latin typeface="Helvetica Neue"/>
                <a:ea typeface="Helvetica Neue"/>
                <a:cs typeface="Helvetica Neue"/>
              </a:defRPr>
            </a:defPPr>
            <a:lvl1pPr>
              <a:defRPr sz="1200" b="1">
                <a:solidFill>
                  <a:srgbClr val="087E8B"/>
                </a:solidFill>
                <a:latin typeface="Helvetica Neue"/>
                <a:ea typeface="Helvetica Neue"/>
                <a:cs typeface="Helvetica Neue"/>
              </a:defRPr>
            </a:lvl1pPr>
            <a:lvl2pPr>
              <a:defRPr sz="1200" b="1">
                <a:solidFill>
                  <a:srgbClr val="087E8B"/>
                </a:solidFill>
                <a:latin typeface="Helvetica Neue"/>
                <a:ea typeface="Helvetica Neue"/>
                <a:cs typeface="Helvetica Neue"/>
              </a:defRPr>
            </a:lvl2pPr>
            <a:lvl3pPr>
              <a:defRPr sz="1200" b="1">
                <a:solidFill>
                  <a:srgbClr val="087E8B"/>
                </a:solidFill>
                <a:latin typeface="Helvetica Neue"/>
                <a:ea typeface="Helvetica Neue"/>
                <a:cs typeface="Helvetica Neue"/>
              </a:defRPr>
            </a:lvl3pPr>
            <a:lvl4pPr>
              <a:defRPr sz="1200" b="1">
                <a:solidFill>
                  <a:srgbClr val="087E8B"/>
                </a:solidFill>
                <a:latin typeface="Helvetica Neue"/>
                <a:ea typeface="Helvetica Neue"/>
                <a:cs typeface="Helvetica Neue"/>
              </a:defRPr>
            </a:lvl4pPr>
            <a:lvl5pPr>
              <a:defRPr sz="1200" b="1">
                <a:solidFill>
                  <a:srgbClr val="087E8B"/>
                </a:solidFill>
                <a:latin typeface="Helvetica Neue"/>
                <a:ea typeface="Helvetica Neue"/>
                <a:cs typeface="Helvetica Neue"/>
              </a:defRPr>
            </a:lvl5pPr>
            <a:lvl6pPr>
              <a:defRPr sz="1200" b="1">
                <a:solidFill>
                  <a:srgbClr val="087E8B"/>
                </a:solidFill>
                <a:latin typeface="Helvetica Neue"/>
                <a:ea typeface="Helvetica Neue"/>
                <a:cs typeface="Helvetica Neue"/>
              </a:defRPr>
            </a:lvl6pPr>
            <a:lvl7pPr>
              <a:defRPr sz="1200" b="1">
                <a:solidFill>
                  <a:srgbClr val="087E8B"/>
                </a:solidFill>
                <a:latin typeface="Helvetica Neue"/>
                <a:ea typeface="Helvetica Neue"/>
                <a:cs typeface="Helvetica Neue"/>
              </a:defRPr>
            </a:lvl7pPr>
            <a:lvl8pPr>
              <a:defRPr sz="1200" b="1">
                <a:solidFill>
                  <a:srgbClr val="087E8B"/>
                </a:solidFill>
                <a:latin typeface="Helvetica Neue"/>
                <a:ea typeface="Helvetica Neue"/>
                <a:cs typeface="Helvetica Neue"/>
              </a:defRPr>
            </a:lvl8pPr>
            <a:lvl9pPr>
              <a:defRPr sz="1200" b="1">
                <a:solidFill>
                  <a:srgbClr val="087E8B"/>
                </a:solidFill>
                <a:latin typeface="Helvetica Neue"/>
                <a:ea typeface="Helvetica Neue"/>
                <a:cs typeface="Helvetica Neue"/>
              </a:defRPr>
            </a:lvl9pPr>
          </a:lstStyle>
          <a:p xmlns:a="http://schemas.openxmlformats.org/drawingml/2006/main">
            <a:pPr>
              <a:defRPr sz="1200" b="1">
                <a:solidFill>
                  <a:srgbClr val="087E8B"/>
                </a:solidFill>
                <a:latin typeface="Helvetica Neue"/>
                <a:ea typeface="Helvetica Neue"/>
                <a:cs typeface="Helvetica Neue"/>
              </a:defRPr>
            </a:pPr>
            <a:r>
              <a:rPr sz="1200" b="1">
                <a:solidFill>
                  <a:srgbClr val="087E8B"/>
                </a:solidFill>
                <a:latin typeface="Helvetica Neue"/>
                <a:ea typeface="Helvetica Neue"/>
                <a:cs typeface="Helvetica Neue"/>
              </a:rPr>
              <a:t>SCOPE</a:t>
            </a:r>
          </a:p>
        </p:txBody>
      </p:sp>
      <p:sp>
        <p:nvSpPr>
          <p:cNvPr id="2" name="">
            <a:extLst xmlns:a="http://schemas.openxmlformats.org/drawingml/2006/main">
              <a:ext uri="{FF2B5EF4-FFF2-40B4-BE49-F238E27FC236}">
                <a16:creationId xmlns:a16="http://schemas.microsoft.com/office/drawing/2014/main" id="{D59D6A83-98B9-49AF-B194-5E8A9090B563}"/>
              </a:ext>
            </a:extLst>
          </p:cNvPr>
          <p:cNvSpPr>
            <a:spLocks xmlns:a="http://schemas.openxmlformats.org/drawingml/2006/main" noGrp="1"/>
          </p:cNvSpPr>
          <p:nvPr/>
        </p:nvSpPr>
        <p:spPr>
          <a:xfrm xmlns:a="http://schemas.openxmlformats.org/drawingml/2006/main">
            <a:off x="609600" y="6858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173B55"/>
                </a:solidFill>
                <a:latin typeface="Helvetica Neue"/>
                <a:ea typeface="Helvetica Neue"/>
                <a:cs typeface="Helvetica Neue"/>
              </a:defRPr>
            </a:defPPr>
            <a:lvl1pPr>
              <a:defRPr sz="3150" b="1">
                <a:solidFill>
                  <a:srgbClr val="173B55"/>
                </a:solidFill>
                <a:latin typeface="Helvetica Neue"/>
                <a:ea typeface="Helvetica Neue"/>
                <a:cs typeface="Helvetica Neue"/>
              </a:defRPr>
            </a:lvl1pPr>
            <a:lvl2pPr>
              <a:defRPr sz="3150" b="1">
                <a:solidFill>
                  <a:srgbClr val="173B55"/>
                </a:solidFill>
                <a:latin typeface="Helvetica Neue"/>
                <a:ea typeface="Helvetica Neue"/>
                <a:cs typeface="Helvetica Neue"/>
              </a:defRPr>
            </a:lvl2pPr>
            <a:lvl3pPr>
              <a:defRPr sz="3150" b="1">
                <a:solidFill>
                  <a:srgbClr val="173B55"/>
                </a:solidFill>
                <a:latin typeface="Helvetica Neue"/>
                <a:ea typeface="Helvetica Neue"/>
                <a:cs typeface="Helvetica Neue"/>
              </a:defRPr>
            </a:lvl3pPr>
            <a:lvl4pPr>
              <a:defRPr sz="3150" b="1">
                <a:solidFill>
                  <a:srgbClr val="173B55"/>
                </a:solidFill>
                <a:latin typeface="Helvetica Neue"/>
                <a:ea typeface="Helvetica Neue"/>
                <a:cs typeface="Helvetica Neue"/>
              </a:defRPr>
            </a:lvl4pPr>
            <a:lvl5pPr>
              <a:defRPr sz="3150" b="1">
                <a:solidFill>
                  <a:srgbClr val="173B55"/>
                </a:solidFill>
                <a:latin typeface="Helvetica Neue"/>
                <a:ea typeface="Helvetica Neue"/>
                <a:cs typeface="Helvetica Neue"/>
              </a:defRPr>
            </a:lvl5pPr>
            <a:lvl6pPr>
              <a:defRPr sz="3150" b="1">
                <a:solidFill>
                  <a:srgbClr val="173B55"/>
                </a:solidFill>
                <a:latin typeface="Helvetica Neue"/>
                <a:ea typeface="Helvetica Neue"/>
                <a:cs typeface="Helvetica Neue"/>
              </a:defRPr>
            </a:lvl6pPr>
            <a:lvl7pPr>
              <a:defRPr sz="3150" b="1">
                <a:solidFill>
                  <a:srgbClr val="173B55"/>
                </a:solidFill>
                <a:latin typeface="Helvetica Neue"/>
                <a:ea typeface="Helvetica Neue"/>
                <a:cs typeface="Helvetica Neue"/>
              </a:defRPr>
            </a:lvl7pPr>
            <a:lvl8pPr>
              <a:defRPr sz="3150" b="1">
                <a:solidFill>
                  <a:srgbClr val="173B55"/>
                </a:solidFill>
                <a:latin typeface="Helvetica Neue"/>
                <a:ea typeface="Helvetica Neue"/>
                <a:cs typeface="Helvetica Neue"/>
              </a:defRPr>
            </a:lvl8pPr>
            <a:lvl9pPr>
              <a:defRPr sz="3150" b="1">
                <a:solidFill>
                  <a:srgbClr val="173B55"/>
                </a:solidFill>
                <a:latin typeface="Helvetica Neue"/>
                <a:ea typeface="Helvetica Neue"/>
                <a:cs typeface="Helvetica Neue"/>
              </a:defRPr>
            </a:lvl9pPr>
          </a:lstStyle>
          <a:p xmlns:a="http://schemas.openxmlformats.org/drawingml/2006/main">
            <a:pPr>
              <a:defRPr sz="3150" b="1">
                <a:solidFill>
                  <a:srgbClr val="173B55"/>
                </a:solidFill>
                <a:latin typeface="Helvetica Neue"/>
                <a:ea typeface="Helvetica Neue"/>
                <a:cs typeface="Helvetica Neue"/>
              </a:defRPr>
            </a:pPr>
            <a:r>
              <a:rPr sz="3150" b="1">
                <a:solidFill>
                  <a:srgbClr val="173B55"/>
                </a:solidFill>
                <a:latin typeface="Helvetica Neue"/>
                <a:ea typeface="Helvetica Neue"/>
                <a:cs typeface="Helvetica Neue"/>
              </a:rPr>
              <a:t>What the release establishes</a:t>
            </a:r>
          </a:p>
        </p:txBody>
      </p:sp>
      <p:sp>
        <p:nvSpPr>
          <p:cNvPr id="3" name="">
            <a:extLst xmlns:a="http://schemas.openxmlformats.org/drawingml/2006/main">
              <a:ext uri="{FF2B5EF4-FFF2-40B4-BE49-F238E27FC236}">
                <a16:creationId xmlns:a16="http://schemas.microsoft.com/office/drawing/2014/main" id="{BA93890A-B45A-4D23-B782-F20B17EA666E}"/>
              </a:ext>
            </a:extLst>
          </p:cNvPr>
          <p:cNvSpPr>
            <a:spLocks xmlns:a="http://schemas.openxmlformats.org/drawingml/2006/main" noGrp="1"/>
          </p:cNvSpPr>
          <p:nvPr/>
        </p:nvSpPr>
        <p:spPr>
          <a:xfrm xmlns:a="http://schemas.openxmlformats.org/drawingml/2006/main">
            <a:off x="609600" y="638175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536675"/>
                </a:solidFill>
                <a:latin typeface="Helvetica Neue"/>
                <a:ea typeface="Helvetica Neue"/>
                <a:cs typeface="Helvetica Neue"/>
              </a:defRPr>
            </a:defPPr>
            <a:lvl1pPr>
              <a:defRPr sz="1200" b="0">
                <a:solidFill>
                  <a:srgbClr val="536675"/>
                </a:solidFill>
                <a:latin typeface="Helvetica Neue"/>
                <a:ea typeface="Helvetica Neue"/>
                <a:cs typeface="Helvetica Neue"/>
              </a:defRPr>
            </a:lvl1pPr>
            <a:lvl2pPr>
              <a:defRPr sz="1200" b="0">
                <a:solidFill>
                  <a:srgbClr val="536675"/>
                </a:solidFill>
                <a:latin typeface="Helvetica Neue"/>
                <a:ea typeface="Helvetica Neue"/>
                <a:cs typeface="Helvetica Neue"/>
              </a:defRPr>
            </a:lvl2pPr>
            <a:lvl3pPr>
              <a:defRPr sz="1200" b="0">
                <a:solidFill>
                  <a:srgbClr val="536675"/>
                </a:solidFill>
                <a:latin typeface="Helvetica Neue"/>
                <a:ea typeface="Helvetica Neue"/>
                <a:cs typeface="Helvetica Neue"/>
              </a:defRPr>
            </a:lvl3pPr>
            <a:lvl4pPr>
              <a:defRPr sz="1200" b="0">
                <a:solidFill>
                  <a:srgbClr val="536675"/>
                </a:solidFill>
                <a:latin typeface="Helvetica Neue"/>
                <a:ea typeface="Helvetica Neue"/>
                <a:cs typeface="Helvetica Neue"/>
              </a:defRPr>
            </a:lvl4pPr>
            <a:lvl5pPr>
              <a:defRPr sz="1200" b="0">
                <a:solidFill>
                  <a:srgbClr val="536675"/>
                </a:solidFill>
                <a:latin typeface="Helvetica Neue"/>
                <a:ea typeface="Helvetica Neue"/>
                <a:cs typeface="Helvetica Neue"/>
              </a:defRPr>
            </a:lvl5pPr>
            <a:lvl6pPr>
              <a:defRPr sz="1200" b="0">
                <a:solidFill>
                  <a:srgbClr val="536675"/>
                </a:solidFill>
                <a:latin typeface="Helvetica Neue"/>
                <a:ea typeface="Helvetica Neue"/>
                <a:cs typeface="Helvetica Neue"/>
              </a:defRPr>
            </a:lvl6pPr>
            <a:lvl7pPr>
              <a:defRPr sz="1200" b="0">
                <a:solidFill>
                  <a:srgbClr val="536675"/>
                </a:solidFill>
                <a:latin typeface="Helvetica Neue"/>
                <a:ea typeface="Helvetica Neue"/>
                <a:cs typeface="Helvetica Neue"/>
              </a:defRPr>
            </a:lvl7pPr>
            <a:lvl8pPr>
              <a:defRPr sz="1200" b="0">
                <a:solidFill>
                  <a:srgbClr val="536675"/>
                </a:solidFill>
                <a:latin typeface="Helvetica Neue"/>
                <a:ea typeface="Helvetica Neue"/>
                <a:cs typeface="Helvetica Neue"/>
              </a:defRPr>
            </a:lvl8pPr>
            <a:lvl9pPr>
              <a:defRPr sz="1200" b="0">
                <a:solidFill>
                  <a:srgbClr val="536675"/>
                </a:solidFill>
                <a:latin typeface="Helvetica Neue"/>
                <a:ea typeface="Helvetica Neue"/>
                <a:cs typeface="Helvetica Neue"/>
              </a:defRPr>
            </a:lvl9pPr>
          </a:lstStyle>
          <a:p xmlns:a="http://schemas.openxmlformats.org/drawingml/2006/main">
            <a:pPr>
              <a:defRPr sz="1200" b="0">
                <a:solidFill>
                  <a:srgbClr val="536675"/>
                </a:solidFill>
                <a:latin typeface="Helvetica Neue"/>
                <a:ea typeface="Helvetica Neue"/>
                <a:cs typeface="Helvetica Neue"/>
              </a:defRPr>
            </a:pPr>
            <a:r>
              <a:rPr sz="1200" b="0">
                <a:solidFill>
                  <a:srgbClr val="536675"/>
                </a:solidFill>
                <a:latin typeface="Helvetica Neue"/>
                <a:ea typeface="Helvetica Neue"/>
                <a:cs typeface="Helvetica Neue"/>
              </a:rPr>
              <a:t>OncoRef 1.21.0 · Current research policy · Full evidence and downloads in the release report</a:t>
            </a:r>
          </a:p>
        </p:txBody>
      </p:sp>
      <p:sp>
        <p:nvSpPr>
          <p:cNvPr id="4" name="">
            <a:extLst xmlns:a="http://schemas.openxmlformats.org/drawingml/2006/main">
              <a:ext uri="{FF2B5EF4-FFF2-40B4-BE49-F238E27FC236}">
                <a16:creationId xmlns:a16="http://schemas.microsoft.com/office/drawing/2014/main" id="{DC68BD65-C87F-4120-9855-1C5E084A6271}"/>
              </a:ext>
            </a:extLst>
          </p:cNvPr>
          <p:cNvSpPr>
            <a:spLocks xmlns:a="http://schemas.openxmlformats.org/drawingml/2006/main" noGrp="1"/>
          </p:cNvSpPr>
          <p:nvPr/>
        </p:nvSpPr>
        <p:spPr>
          <a:xfrm xmlns:a="http://schemas.openxmlformats.org/drawingml/2006/main">
            <a:off x="11182350" y="6362700"/>
            <a:ext cx="400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1">
                <a:solidFill>
                  <a:srgbClr val="536675"/>
                </a:solidFill>
                <a:latin typeface="Helvetica Neue"/>
                <a:ea typeface="Helvetica Neue"/>
                <a:cs typeface="Helvetica Neue"/>
              </a:defRPr>
            </a:defPPr>
            <a:lvl1pPr>
              <a:defRPr sz="1425" b="1">
                <a:solidFill>
                  <a:srgbClr val="536675"/>
                </a:solidFill>
                <a:latin typeface="Helvetica Neue"/>
                <a:ea typeface="Helvetica Neue"/>
                <a:cs typeface="Helvetica Neue"/>
              </a:defRPr>
            </a:lvl1pPr>
            <a:lvl2pPr>
              <a:defRPr sz="1425" b="1">
                <a:solidFill>
                  <a:srgbClr val="536675"/>
                </a:solidFill>
                <a:latin typeface="Helvetica Neue"/>
                <a:ea typeface="Helvetica Neue"/>
                <a:cs typeface="Helvetica Neue"/>
              </a:defRPr>
            </a:lvl2pPr>
            <a:lvl3pPr>
              <a:defRPr sz="1425" b="1">
                <a:solidFill>
                  <a:srgbClr val="536675"/>
                </a:solidFill>
                <a:latin typeface="Helvetica Neue"/>
                <a:ea typeface="Helvetica Neue"/>
                <a:cs typeface="Helvetica Neue"/>
              </a:defRPr>
            </a:lvl3pPr>
            <a:lvl4pPr>
              <a:defRPr sz="1425" b="1">
                <a:solidFill>
                  <a:srgbClr val="536675"/>
                </a:solidFill>
                <a:latin typeface="Helvetica Neue"/>
                <a:ea typeface="Helvetica Neue"/>
                <a:cs typeface="Helvetica Neue"/>
              </a:defRPr>
            </a:lvl4pPr>
            <a:lvl5pPr>
              <a:defRPr sz="1425" b="1">
                <a:solidFill>
                  <a:srgbClr val="536675"/>
                </a:solidFill>
                <a:latin typeface="Helvetica Neue"/>
                <a:ea typeface="Helvetica Neue"/>
                <a:cs typeface="Helvetica Neue"/>
              </a:defRPr>
            </a:lvl5pPr>
            <a:lvl6pPr>
              <a:defRPr sz="1425" b="1">
                <a:solidFill>
                  <a:srgbClr val="536675"/>
                </a:solidFill>
                <a:latin typeface="Helvetica Neue"/>
                <a:ea typeface="Helvetica Neue"/>
                <a:cs typeface="Helvetica Neue"/>
              </a:defRPr>
            </a:lvl6pPr>
            <a:lvl7pPr>
              <a:defRPr sz="1425" b="1">
                <a:solidFill>
                  <a:srgbClr val="536675"/>
                </a:solidFill>
                <a:latin typeface="Helvetica Neue"/>
                <a:ea typeface="Helvetica Neue"/>
                <a:cs typeface="Helvetica Neue"/>
              </a:defRPr>
            </a:lvl7pPr>
            <a:lvl8pPr>
              <a:defRPr sz="1425" b="1">
                <a:solidFill>
                  <a:srgbClr val="536675"/>
                </a:solidFill>
                <a:latin typeface="Helvetica Neue"/>
                <a:ea typeface="Helvetica Neue"/>
                <a:cs typeface="Helvetica Neue"/>
              </a:defRPr>
            </a:lvl8pPr>
            <a:lvl9pPr>
              <a:defRPr sz="1425" b="1">
                <a:solidFill>
                  <a:srgbClr val="536675"/>
                </a:solidFill>
                <a:latin typeface="Helvetica Neue"/>
                <a:ea typeface="Helvetica Neue"/>
                <a:cs typeface="Helvetica Neue"/>
              </a:defRPr>
            </a:lvl9pPr>
          </a:lstStyle>
          <a:p xmlns:a="http://schemas.openxmlformats.org/drawingml/2006/main">
            <a:pPr>
              <a:defRPr sz="1425" b="1">
                <a:solidFill>
                  <a:srgbClr val="536675"/>
                </a:solidFill>
                <a:latin typeface="Helvetica Neue"/>
                <a:ea typeface="Helvetica Neue"/>
                <a:cs typeface="Helvetica Neue"/>
              </a:defRPr>
            </a:pPr>
            <a:r>
              <a:rPr sz="1425" b="1">
                <a:solidFill>
                  <a:srgbClr val="536675"/>
                </a:solidFill>
                <a:latin typeface="Helvetica Neue"/>
                <a:ea typeface="Helvetica Neue"/>
                <a:cs typeface="Helvetica Neue"/>
              </a:rPr>
              <a:t>16</a:t>
            </a:r>
          </a:p>
        </p:txBody>
      </p:sp>
      <p:sp>
        <p:nvSpPr>
          <p:cNvPr id="5" name="">
            <a:extLst xmlns:a="http://schemas.openxmlformats.org/drawingml/2006/main">
              <a:ext uri="{FF2B5EF4-FFF2-40B4-BE49-F238E27FC236}">
                <a16:creationId xmlns:a16="http://schemas.microsoft.com/office/drawing/2014/main" id="{DD0DFACB-1C0F-4181-9A0E-45268F643C3C}"/>
              </a:ext>
            </a:extLst>
          </p:cNvPr>
          <p:cNvSpPr>
            <a:spLocks xmlns:a="http://schemas.openxmlformats.org/drawingml/2006/main" noGrp="1"/>
          </p:cNvSpPr>
          <p:nvPr/>
        </p:nvSpPr>
        <p:spPr>
          <a:xfrm xmlns:a="http://schemas.openxmlformats.org/drawingml/2006/main">
            <a:off x="609600" y="1733550"/>
            <a:ext cx="109728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00" b="1">
                <a:solidFill>
                  <a:srgbClr val="087E8B"/>
                </a:solidFill>
                <a:latin typeface="Helvetica Neue"/>
                <a:ea typeface="Helvetica Neue"/>
                <a:cs typeface="Helvetica Neue"/>
              </a:defRPr>
            </a:defPPr>
            <a:lvl1pPr>
              <a:defRPr sz="2700" b="1">
                <a:solidFill>
                  <a:srgbClr val="087E8B"/>
                </a:solidFill>
                <a:latin typeface="Helvetica Neue"/>
                <a:ea typeface="Helvetica Neue"/>
                <a:cs typeface="Helvetica Neue"/>
              </a:defRPr>
            </a:lvl1pPr>
            <a:lvl2pPr>
              <a:defRPr sz="2700" b="1">
                <a:solidFill>
                  <a:srgbClr val="087E8B"/>
                </a:solidFill>
                <a:latin typeface="Helvetica Neue"/>
                <a:ea typeface="Helvetica Neue"/>
                <a:cs typeface="Helvetica Neue"/>
              </a:defRPr>
            </a:lvl2pPr>
            <a:lvl3pPr>
              <a:defRPr sz="2700" b="1">
                <a:solidFill>
                  <a:srgbClr val="087E8B"/>
                </a:solidFill>
                <a:latin typeface="Helvetica Neue"/>
                <a:ea typeface="Helvetica Neue"/>
                <a:cs typeface="Helvetica Neue"/>
              </a:defRPr>
            </a:lvl3pPr>
            <a:lvl4pPr>
              <a:defRPr sz="2700" b="1">
                <a:solidFill>
                  <a:srgbClr val="087E8B"/>
                </a:solidFill>
                <a:latin typeface="Helvetica Neue"/>
                <a:ea typeface="Helvetica Neue"/>
                <a:cs typeface="Helvetica Neue"/>
              </a:defRPr>
            </a:lvl4pPr>
            <a:lvl5pPr>
              <a:defRPr sz="2700" b="1">
                <a:solidFill>
                  <a:srgbClr val="087E8B"/>
                </a:solidFill>
                <a:latin typeface="Helvetica Neue"/>
                <a:ea typeface="Helvetica Neue"/>
                <a:cs typeface="Helvetica Neue"/>
              </a:defRPr>
            </a:lvl5pPr>
            <a:lvl6pPr>
              <a:defRPr sz="2700" b="1">
                <a:solidFill>
                  <a:srgbClr val="087E8B"/>
                </a:solidFill>
                <a:latin typeface="Helvetica Neue"/>
                <a:ea typeface="Helvetica Neue"/>
                <a:cs typeface="Helvetica Neue"/>
              </a:defRPr>
            </a:lvl6pPr>
            <a:lvl7pPr>
              <a:defRPr sz="2700" b="1">
                <a:solidFill>
                  <a:srgbClr val="087E8B"/>
                </a:solidFill>
                <a:latin typeface="Helvetica Neue"/>
                <a:ea typeface="Helvetica Neue"/>
                <a:cs typeface="Helvetica Neue"/>
              </a:defRPr>
            </a:lvl7pPr>
            <a:lvl8pPr>
              <a:defRPr sz="2700" b="1">
                <a:solidFill>
                  <a:srgbClr val="087E8B"/>
                </a:solidFill>
                <a:latin typeface="Helvetica Neue"/>
                <a:ea typeface="Helvetica Neue"/>
                <a:cs typeface="Helvetica Neue"/>
              </a:defRPr>
            </a:lvl8pPr>
            <a:lvl9pPr>
              <a:defRPr sz="2700" b="1">
                <a:solidFill>
                  <a:srgbClr val="087E8B"/>
                </a:solidFill>
                <a:latin typeface="Helvetica Neue"/>
                <a:ea typeface="Helvetica Neue"/>
                <a:cs typeface="Helvetica Neue"/>
              </a:defRPr>
            </a:lvl9pPr>
          </a:lstStyle>
          <a:p xmlns:a="http://schemas.openxmlformats.org/drawingml/2006/main">
            <a:pPr>
              <a:defRPr sz="2700" b="1">
                <a:solidFill>
                  <a:srgbClr val="087E8B"/>
                </a:solidFill>
                <a:latin typeface="Helvetica Neue"/>
                <a:ea typeface="Helvetica Neue"/>
                <a:cs typeface="Helvetica Neue"/>
              </a:defRPr>
            </a:pPr>
            <a:r>
              <a:rPr sz="2700" b="1">
                <a:solidFill>
                  <a:srgbClr val="087E8B"/>
                </a:solidFill>
                <a:latin typeface="Helvetica Neue"/>
                <a:ea typeface="Helvetica Neue"/>
                <a:cs typeface="Helvetica Neue"/>
              </a:rPr>
              <a:t>463 groups under one reproducible human policy</a:t>
            </a:r>
          </a:p>
        </p:txBody>
      </p:sp>
      <p:sp>
        <p:nvSpPr>
          <p:cNvPr id="6" name="">
            <a:extLst xmlns:a="http://schemas.openxmlformats.org/drawingml/2006/main">
              <a:ext uri="{FF2B5EF4-FFF2-40B4-BE49-F238E27FC236}">
                <a16:creationId xmlns:a16="http://schemas.microsoft.com/office/drawing/2014/main" id="{CC8E3D76-B527-4D45-936A-CEB75F87F25A}"/>
              </a:ext>
            </a:extLst>
          </p:cNvPr>
          <p:cNvSpPr>
            <a:spLocks xmlns:a="http://schemas.openxmlformats.org/drawingml/2006/main" noGrp="1"/>
          </p:cNvSpPr>
          <p:nvPr/>
        </p:nvSpPr>
        <p:spPr>
          <a:xfrm xmlns:a="http://schemas.openxmlformats.org/drawingml/2006/main">
            <a:off x="609600" y="2647950"/>
            <a:ext cx="109728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173B55"/>
                </a:solidFill>
                <a:latin typeface="Helvetica Neue"/>
                <a:ea typeface="Helvetica Neue"/>
                <a:cs typeface="Helvetica Neue"/>
              </a:defRPr>
            </a:defPPr>
            <a:lvl1pPr>
              <a:defRPr sz="2175" b="0">
                <a:solidFill>
                  <a:srgbClr val="173B55"/>
                </a:solidFill>
                <a:latin typeface="Helvetica Neue"/>
                <a:ea typeface="Helvetica Neue"/>
                <a:cs typeface="Helvetica Neue"/>
              </a:defRPr>
            </a:lvl1pPr>
            <a:lvl2pPr>
              <a:defRPr sz="2175" b="0">
                <a:solidFill>
                  <a:srgbClr val="173B55"/>
                </a:solidFill>
                <a:latin typeface="Helvetica Neue"/>
                <a:ea typeface="Helvetica Neue"/>
                <a:cs typeface="Helvetica Neue"/>
              </a:defRPr>
            </a:lvl2pPr>
            <a:lvl3pPr>
              <a:defRPr sz="2175" b="0">
                <a:solidFill>
                  <a:srgbClr val="173B55"/>
                </a:solidFill>
                <a:latin typeface="Helvetica Neue"/>
                <a:ea typeface="Helvetica Neue"/>
                <a:cs typeface="Helvetica Neue"/>
              </a:defRPr>
            </a:lvl3pPr>
            <a:lvl4pPr>
              <a:defRPr sz="2175" b="0">
                <a:solidFill>
                  <a:srgbClr val="173B55"/>
                </a:solidFill>
                <a:latin typeface="Helvetica Neue"/>
                <a:ea typeface="Helvetica Neue"/>
                <a:cs typeface="Helvetica Neue"/>
              </a:defRPr>
            </a:lvl4pPr>
            <a:lvl5pPr>
              <a:defRPr sz="2175" b="0">
                <a:solidFill>
                  <a:srgbClr val="173B55"/>
                </a:solidFill>
                <a:latin typeface="Helvetica Neue"/>
                <a:ea typeface="Helvetica Neue"/>
                <a:cs typeface="Helvetica Neue"/>
              </a:defRPr>
            </a:lvl5pPr>
            <a:lvl6pPr>
              <a:defRPr sz="2175" b="0">
                <a:solidFill>
                  <a:srgbClr val="173B55"/>
                </a:solidFill>
                <a:latin typeface="Helvetica Neue"/>
                <a:ea typeface="Helvetica Neue"/>
                <a:cs typeface="Helvetica Neue"/>
              </a:defRPr>
            </a:lvl6pPr>
            <a:lvl7pPr>
              <a:defRPr sz="2175" b="0">
                <a:solidFill>
                  <a:srgbClr val="173B55"/>
                </a:solidFill>
                <a:latin typeface="Helvetica Neue"/>
                <a:ea typeface="Helvetica Neue"/>
                <a:cs typeface="Helvetica Neue"/>
              </a:defRPr>
            </a:lvl7pPr>
            <a:lvl8pPr>
              <a:defRPr sz="2175" b="0">
                <a:solidFill>
                  <a:srgbClr val="173B55"/>
                </a:solidFill>
                <a:latin typeface="Helvetica Neue"/>
                <a:ea typeface="Helvetica Neue"/>
                <a:cs typeface="Helvetica Neue"/>
              </a:defRPr>
            </a:lvl8pPr>
            <a:lvl9pPr>
              <a:defRPr sz="2175" b="0">
                <a:solidFill>
                  <a:srgbClr val="173B55"/>
                </a:solidFill>
                <a:latin typeface="Helvetica Neue"/>
                <a:ea typeface="Helvetica Neue"/>
                <a:cs typeface="Helvetica Neue"/>
              </a:defRPr>
            </a:lvl9pPr>
          </a:lstStyle>
          <a:p xmlns:a="http://schemas.openxmlformats.org/drawingml/2006/main">
            <a:pPr>
              <a:defRPr sz="2175" b="0">
                <a:solidFill>
                  <a:srgbClr val="173B55"/>
                </a:solidFill>
                <a:latin typeface="Helvetica Neue"/>
                <a:ea typeface="Helvetica Neue"/>
                <a:cs typeface="Helvetica Neue"/>
              </a:defRPr>
            </a:pPr>
            <a:r>
              <a:rPr sz="2175" b="0">
                <a:solidFill>
                  <a:srgbClr val="173B55"/>
                </a:solidFill>
                <a:latin typeface="Helvetica Neue"/>
                <a:ea typeface="Helvetica Neue"/>
                <a:cs typeface="Helvetica Neue"/>
              </a:rPr>
              <a:t>Complete decisions, named-target evidence and source overlaps</a:t>
            </a:r>
          </a:p>
          <a:p xmlns:a="http://schemas.openxmlformats.org/drawingml/2006/main">
            <a:pPr>
              <a:defRPr sz="2175" b="0">
                <a:solidFill>
                  <a:srgbClr val="173B55"/>
                </a:solidFill>
                <a:latin typeface="Helvetica Neue"/>
                <a:ea typeface="Helvetica Neue"/>
                <a:cs typeface="Helvetica Neue"/>
              </a:defRPr>
            </a:pPr>
            <a:r>
              <a:rPr sz="2175" b="0">
                <a:solidFill>
                  <a:srgbClr val="173B55"/>
                </a:solidFill>
                <a:latin typeface="Helvetica Neue"/>
                <a:ea typeface="Helvetica Neue"/>
                <a:cs typeface="Helvetica Neue"/>
              </a:rPr>
              <a:t>Consistent species schema with honest missing-data states</a:t>
            </a:r>
          </a:p>
          <a:p xmlns:a="http://schemas.openxmlformats.org/drawingml/2006/main">
            <a:pPr>
              <a:defRPr sz="2175" b="0">
                <a:solidFill>
                  <a:srgbClr val="173B55"/>
                </a:solidFill>
                <a:latin typeface="Helvetica Neue"/>
                <a:ea typeface="Helvetica Neue"/>
                <a:cs typeface="Helvetica Neue"/>
              </a:defRPr>
            </a:pPr>
            <a:r>
              <a:rPr sz="2175" b="0">
                <a:solidFill>
                  <a:srgbClr val="173B55"/>
                </a:solidFill>
                <a:latin typeface="Helvetica Neue"/>
                <a:ea typeface="Helvetica Neue"/>
                <a:cs typeface="Helvetica Neue"/>
              </a:rPr>
              <a:t>Protein observations, donor uncertainty and native units preserved</a:t>
            </a:r>
          </a:p>
        </p:txBody>
      </p:sp>
      <p:sp>
        <p:nvSpPr>
          <p:cNvPr id="7" name="">
            <a:extLst xmlns:a="http://schemas.openxmlformats.org/drawingml/2006/main">
              <a:ext uri="{FF2B5EF4-FFF2-40B4-BE49-F238E27FC236}">
                <a16:creationId xmlns:a16="http://schemas.microsoft.com/office/drawing/2014/main" id="{5F799200-6F3A-4BE7-884B-612D86F2EFC9}"/>
              </a:ext>
            </a:extLst>
          </p:cNvPr>
          <p:cNvSpPr>
            <a:spLocks xmlns:a="http://schemas.openxmlformats.org/drawingml/2006/main" noGrp="1"/>
          </p:cNvSpPr>
          <p:nvPr/>
        </p:nvSpPr>
        <p:spPr>
          <a:xfrm xmlns:a="http://schemas.openxmlformats.org/drawingml/2006/main">
            <a:off x="609600" y="4676775"/>
            <a:ext cx="109728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AC493B"/>
                </a:solidFill>
                <a:latin typeface="Helvetica Neue"/>
                <a:ea typeface="Helvetica Neue"/>
                <a:cs typeface="Helvetica Neue"/>
              </a:defRPr>
            </a:defPPr>
            <a:lvl1pPr>
              <a:defRPr sz="2175" b="0">
                <a:solidFill>
                  <a:srgbClr val="AC493B"/>
                </a:solidFill>
                <a:latin typeface="Helvetica Neue"/>
                <a:ea typeface="Helvetica Neue"/>
                <a:cs typeface="Helvetica Neue"/>
              </a:defRPr>
            </a:lvl1pPr>
            <a:lvl2pPr>
              <a:defRPr sz="2175" b="0">
                <a:solidFill>
                  <a:srgbClr val="AC493B"/>
                </a:solidFill>
                <a:latin typeface="Helvetica Neue"/>
                <a:ea typeface="Helvetica Neue"/>
                <a:cs typeface="Helvetica Neue"/>
              </a:defRPr>
            </a:lvl2pPr>
            <a:lvl3pPr>
              <a:defRPr sz="2175" b="0">
                <a:solidFill>
                  <a:srgbClr val="AC493B"/>
                </a:solidFill>
                <a:latin typeface="Helvetica Neue"/>
                <a:ea typeface="Helvetica Neue"/>
                <a:cs typeface="Helvetica Neue"/>
              </a:defRPr>
            </a:lvl3pPr>
            <a:lvl4pPr>
              <a:defRPr sz="2175" b="0">
                <a:solidFill>
                  <a:srgbClr val="AC493B"/>
                </a:solidFill>
                <a:latin typeface="Helvetica Neue"/>
                <a:ea typeface="Helvetica Neue"/>
                <a:cs typeface="Helvetica Neue"/>
              </a:defRPr>
            </a:lvl4pPr>
            <a:lvl5pPr>
              <a:defRPr sz="2175" b="0">
                <a:solidFill>
                  <a:srgbClr val="AC493B"/>
                </a:solidFill>
                <a:latin typeface="Helvetica Neue"/>
                <a:ea typeface="Helvetica Neue"/>
                <a:cs typeface="Helvetica Neue"/>
              </a:defRPr>
            </a:lvl5pPr>
            <a:lvl6pPr>
              <a:defRPr sz="2175" b="0">
                <a:solidFill>
                  <a:srgbClr val="AC493B"/>
                </a:solidFill>
                <a:latin typeface="Helvetica Neue"/>
                <a:ea typeface="Helvetica Neue"/>
                <a:cs typeface="Helvetica Neue"/>
              </a:defRPr>
            </a:lvl6pPr>
            <a:lvl7pPr>
              <a:defRPr sz="2175" b="0">
                <a:solidFill>
                  <a:srgbClr val="AC493B"/>
                </a:solidFill>
                <a:latin typeface="Helvetica Neue"/>
                <a:ea typeface="Helvetica Neue"/>
                <a:cs typeface="Helvetica Neue"/>
              </a:defRPr>
            </a:lvl7pPr>
            <a:lvl8pPr>
              <a:defRPr sz="2175" b="0">
                <a:solidFill>
                  <a:srgbClr val="AC493B"/>
                </a:solidFill>
                <a:latin typeface="Helvetica Neue"/>
                <a:ea typeface="Helvetica Neue"/>
                <a:cs typeface="Helvetica Neue"/>
              </a:defRPr>
            </a:lvl8pPr>
            <a:lvl9pPr>
              <a:defRPr sz="2175" b="0">
                <a:solidFill>
                  <a:srgbClr val="AC493B"/>
                </a:solidFill>
                <a:latin typeface="Helvetica Neue"/>
                <a:ea typeface="Helvetica Neue"/>
                <a:cs typeface="Helvetica Neue"/>
              </a:defRPr>
            </a:lvl9pPr>
          </a:lstStyle>
          <a:p xmlns:a="http://schemas.openxmlformats.org/drawingml/2006/main">
            <a:pPr>
              <a:defRPr sz="2175" b="0">
                <a:solidFill>
                  <a:srgbClr val="AC493B"/>
                </a:solidFill>
                <a:latin typeface="Helvetica Neue"/>
                <a:ea typeface="Helvetica Neue"/>
                <a:cs typeface="Helvetica Neue"/>
              </a:defRPr>
            </a:pPr>
            <a:r>
              <a:rPr sz="2175" b="0">
                <a:solidFill>
                  <a:srgbClr val="AC493B"/>
                </a:solidFill>
                <a:latin typeface="Helvetica Neue"/>
                <a:ea typeface="Helvetica Neue"/>
                <a:cs typeface="Helvetica Neue"/>
              </a:rPr>
              <a:t>Still unvalidated: numerical toxicity cutoffs, mucosal tolerance, pediatric use and cross-assay equivalence. One early embryo does not provide comprehensive fetal coverage.</a:t>
            </a:r>
          </a:p>
        </p:txBody>
      </p:sp>
    </p:spTree>
    <p:extLst>
      <p:ext uri="{BB962C8B-B14F-4D97-AF65-F5344CB8AC3E}">
        <p14:creationId xmlns:p14="http://schemas.microsoft.com/office/powerpoint/2010/main" val="7751994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2026-10-28T03:58:35.8670000Z</dcterms:created>
  <dcterms:modified xsi:type="dcterms:W3CDTF">2026-10-28T03:58:35.8670000Z</dcterms:modified>
</coreProperties>
</file>