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3.xml" ContentType="application/vnd.openxmlformats-officedocument.drawingml.chart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91584ebbb040cd" /><Relationship Type="http://schemas.openxmlformats.org/officeDocument/2006/relationships/extended-properties" Target="/docProps/app.xml" Id="Rab6fda9abe894eb4" /><Relationship Type="http://schemas.openxmlformats.org/officeDocument/2006/relationships/officeDocument" Target="/ppt/presentation.xml" Id="Rde54f2ee079a4a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ae3c6c3ee645fd"/>
  </p:sldMasterIdLst>
  <p:notesMasterIdLst>
    <p:notesMasterId xmlns:r="http://schemas.openxmlformats.org/officeDocument/2006/relationships" r:id="R00f0e80934af4871"/>
  </p:notesMasterIdLst>
  <p:sldIdLst>
    <p:sldId xmlns:r="http://schemas.openxmlformats.org/officeDocument/2006/relationships" id="256" r:id="R1a524a2cf20c4d12"/>
    <p:sldId xmlns:r="http://schemas.openxmlformats.org/officeDocument/2006/relationships" id="257" r:id="Rb7a6ba3ddeec4cf9"/>
    <p:sldId xmlns:r="http://schemas.openxmlformats.org/officeDocument/2006/relationships" id="258" r:id="R5810edc1ba4b4b31"/>
    <p:sldId xmlns:r="http://schemas.openxmlformats.org/officeDocument/2006/relationships" id="259" r:id="R91524d83f76e4f25"/>
    <p:sldId xmlns:r="http://schemas.openxmlformats.org/officeDocument/2006/relationships" id="260" r:id="Rd71dd4501f8340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a1356219dc24d38" /><Relationship Type="http://schemas.openxmlformats.org/officeDocument/2006/relationships/slideMaster" Target="/ppt/slideMasters/slideMaster1.xml" Id="R2bae3c6c3ee645fd" /><Relationship Type="http://schemas.openxmlformats.org/officeDocument/2006/relationships/notesMaster" Target="/ppt/notesMasters/notesMaster1.xml" Id="R00f0e80934af4871" /><Relationship Type="http://schemas.openxmlformats.org/officeDocument/2006/relationships/presProps" Target="/ppt/presProps.xml" Id="R9edec495871c460b" /><Relationship Type="http://schemas.openxmlformats.org/officeDocument/2006/relationships/tableStyles" Target="/ppt/tableStyles.xml" Id="R8d8e2942f21e433a" /><Relationship Type="http://schemas.openxmlformats.org/officeDocument/2006/relationships/slide" Target="/ppt/slides/slide1.xml" Id="R1a524a2cf20c4d12" /><Relationship Type="http://schemas.openxmlformats.org/officeDocument/2006/relationships/slide" Target="/ppt/slides/slide2.xml" Id="Rb7a6ba3ddeec4cf9" /><Relationship Type="http://schemas.openxmlformats.org/officeDocument/2006/relationships/slide" Target="/ppt/slides/slide3.xml" Id="R5810edc1ba4b4b31" /><Relationship Type="http://schemas.openxmlformats.org/officeDocument/2006/relationships/slide" Target="/ppt/slides/slide4.xml" Id="R91524d83f76e4f25" /><Relationship Type="http://schemas.openxmlformats.org/officeDocument/2006/relationships/slide" Target="/ppt/slides/slide5.xml" Id="Rd71dd4501f8340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8f30cb966b743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d258ef13ee4bf1" /><Relationship Type="http://schemas.openxmlformats.org/officeDocument/2006/relationships/notesMaster" Target="/ppt/notesMasters/notesMaster1.xml" Id="Rc490e59d229e4e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76cbce2ca34ca5" /><Relationship Type="http://schemas.openxmlformats.org/officeDocument/2006/relationships/notesMaster" Target="/ppt/notesMasters/notesMaster1.xml" Id="Rba5c8a3da91446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b97f7f550d4081" /><Relationship Type="http://schemas.openxmlformats.org/officeDocument/2006/relationships/notesMaster" Target="/ppt/notesMasters/notesMaster1.xml" Id="Reffc75ebd1374e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e08c132bcfb4d16" /><Relationship Type="http://schemas.openxmlformats.org/officeDocument/2006/relationships/notesMaster" Target="/ppt/notesMasters/notesMaster1.xml" Id="R897c85136fe346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0552d608e3044e3" /><Relationship Type="http://schemas.openxmlformats.org/officeDocument/2006/relationships/notesMaster" Target="/ppt/notesMasters/notesMaster1.xml" Id="Rb9cd5fa4948d45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OncoRef quantitative audit, policy oncoref.cta-quantitative.2026-10-26.1. https://github.com/pirl-unc/oncoref/pull/642 . Full source checksums, numerical support rules and per-gene results: docs/audits/cta-quantitative-20261026/index.md and run-manifest.json. The cohort thresholds and admission boundaries are exploratory and benchmark-informed. They are not validated clinical safety limits. Developmental support requires ≥20 cells, ≥5 cells and ≥10% at ≥1 TPM. HPA clusters require ≥20 reads. DICE uses a within-source third-highest value. Cornea requires two sample groups of the same cell type, each ≥5 positive cells and ≥20 counts. No literature or family admission routes.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OncoRef quantitative audit, policy oncoref.cta-quantitative.2026-10-26.1. https://github.com/pirl-unc/oncoref/pull/642 . Full source checksums, numerical support rules and per-gene results: docs/audits/cta-quantitative-20261026/index.md and run-manifest.json. The cohort thresholds and admission boundaries are exploratory and benchmark-informed. They are not validated clinical safety limits. Tyser et al. DOI 10.1038/s41586-021-04158-y. https://www.ebi.ac.uk/gxa/sc/experiments/E-MTAB-9388/downloads . 1,195 cells from one Carnegie-stage-7 embryo, approximately 16–19 days post fertilization. 17,623 of 20,097 reference genes have rows in this filtered atlas. Source TPM uses Ensembl 106. 2,674+10,960−1,426=12,208 positive-context genes. Final 371+22+54=447. These are developmental-expression candidates, not entries imported from a named oncofetal catalogue.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OncoRef quantitative audit, policy oncoref.cta-quantitative.2026-10-26.1. https://github.com/pirl-unc/oncoref/pull/642 . Full source checksums, numerical support rules and per-gene results: docs/audits/cta-quantitative-20261026/index.md and run-manifest.json. The cohort thresholds and admission boundaries are exploratory and benchmark-informed. They are not validated clinical safety limits. All native source URLs and checksums are in run-manifest.json. DICE HPA summaries do not count as additional independent evidence. Any Low/Medium/High normal IHC holds selection, including uncertain-grade findings. 271 selected genes have no measured adult IHC and five more have only uncertain-grade measured IHC. Source completeness does not cover every normal tissue, developmental stage, cell state or individual. HPA has non-measurement placeholder rows, which do not count as IHC coverage.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OncoRef quantitative audit, policy oncoref.cta-quantitative.2026-10-26.1. https://github.com/pirl-unc/oncoref/pull/642 . Full source checksums, numerical support rules and per-gene results: docs/audits/cta-quantitative-20261026/index.md and run-manifest.json. The cohort thresholds and admission boundaries are exploratory and benchmark-informed. They are not validated clinical safety limits. Counts: 20,097; 12,208; 11,976; 1,692; 1,078; 709; 474; 474; 447. Zero additional corneal removals means its flagged genes already failed earlier gates, not that the source was unused. Protein exclusions include uncertain detected staining. Tumor evidence is ≥1 pTPM in at least 3 samples and at least 5% of a single cohort.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OncoRef quantitative audit, policy oncoref.cta-quantitative.2026-10-26.1. https://github.com/pirl-unc/oncoref/pull/642 . Full source checksums, numerical support rules and per-gene results: docs/audits/cta-quantitative-20261026/index.md and run-manifest.json. The cohort thresholds and admission boundaries are exploratory and benchmark-informed. They are not validated clinical safety limits. MAGEA3 fails because supported adult-cell RNA reaches 53.1 nTPM. AFP 393, CLDN6 64.8 and GPC3 2,122.9 nTPM also fail that gate. WT1/BIRC5/EGFR/ERBB2 fail adult expression/protein gates. MAGEA12 fails the positive-context gate with reproductive maximum 2.7 nTPM and no qualifying developmental lineage; this does not establish absence in brain. Other MAGE genes may enter organically. The screen does not model receptor cross-reactivity. Full scatter plots are in the linked audit.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fc5092856c4df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350619e4a54b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e73e5f372d420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8014da9da24e6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83686ee2fa428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fc0df388a74a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100E9C9-A02D-4204-AD8A-5C0B4D6164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B9DD290-49C1-4240-9DB3-BE4B5DFDADD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00A5307-71CA-4C83-8EE4-9AC01387E6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28F2BD0-3D2A-4828-99A9-B132986D1A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746A208-BBBD-4EEF-97CC-197333AE2CF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A5762E7-CBF9-4095-B3BA-60FCB78465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3E9FB93-0282-4CBE-9E0F-3B4629C3F9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C158106-7038-4ADC-85D1-1A55A80D173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3AAC92-4D9C-44EB-A29C-28DF241C3F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56C2523-403F-4BD1-929C-8C4CD67BAE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788af8402640ea" /><Relationship Type="http://schemas.openxmlformats.org/officeDocument/2006/relationships/slideLayout" Target="/ppt/slideLayouts/slideLayout1.xml" Id="R85e597944111453e" /><Relationship Type="http://schemas.openxmlformats.org/officeDocument/2006/relationships/slideLayout" Target="/ppt/slideLayouts/slideLayout2.xml" Id="R3fd9294ea645436f" /><Relationship Type="http://schemas.openxmlformats.org/officeDocument/2006/relationships/slideLayout" Target="/ppt/slideLayouts/slideLayout3.xml" Id="R062eacbd689a4a95" /><Relationship Type="http://schemas.openxmlformats.org/officeDocument/2006/relationships/slideLayout" Target="/ppt/slideLayouts/slideLayout4.xml" Id="R2f6537cea61943f9" /><Relationship Type="http://schemas.openxmlformats.org/officeDocument/2006/relationships/slideLayout" Target="/ppt/slideLayouts/slideLayout5.xml" Id="R99ed6300f1f2427d" /><Relationship Type="http://schemas.openxmlformats.org/officeDocument/2006/relationships/slideLayout" Target="/ppt/slideLayouts/slideLayout6.xml" Id="R882930a2915240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e597944111453e"/>
    <p:sldLayoutId xmlns:r="http://schemas.openxmlformats.org/officeDocument/2006/relationships" id="2147483650" r:id="R3fd9294ea645436f"/>
    <p:sldLayoutId xmlns:r="http://schemas.openxmlformats.org/officeDocument/2006/relationships" id="2147483651" r:id="R062eacbd689a4a95"/>
    <p:sldLayoutId xmlns:r="http://schemas.openxmlformats.org/officeDocument/2006/relationships" id="2147483652" r:id="R2f6537cea61943f9"/>
    <p:sldLayoutId xmlns:r="http://schemas.openxmlformats.org/officeDocument/2006/relationships" id="2147483653" r:id="R99ed6300f1f2427d"/>
    <p:sldLayoutId xmlns:r="http://schemas.openxmlformats.org/officeDocument/2006/relationships" id="2147483654" r:id="R882930a2915240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d85b6d2e8744be" /><Relationship Type="http://schemas.openxmlformats.org/officeDocument/2006/relationships/notesSlide" Target="/ppt/notesSlides/notesSlide1.xml" Id="R7a34e4782ba44e1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6e82c9c31f4441" /><Relationship Type="http://schemas.openxmlformats.org/officeDocument/2006/relationships/chart" Target="/ppt/slides/charts/chart1.xml" Id="Rc62574d35e72428c" /><Relationship Type="http://schemas.openxmlformats.org/officeDocument/2006/relationships/notesSlide" Target="/ppt/notesSlides/notesSlide2.xml" Id="R429a2315d8e245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a3519d9dc943da" /><Relationship Type="http://schemas.openxmlformats.org/officeDocument/2006/relationships/notesSlide" Target="/ppt/notesSlides/notesSlide3.xml" Id="Ra6a1cfc466914c1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c208770bba4def" /><Relationship Type="http://schemas.openxmlformats.org/officeDocument/2006/relationships/chart" Target="/ppt/slides/charts/chart2.xml" Id="Ra835628241184bf8" /><Relationship Type="http://schemas.openxmlformats.org/officeDocument/2006/relationships/notesSlide" Target="/ppt/notesSlides/notesSlide4.xml" Id="Rd0cef1d2bcde417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4f010de3284b26" /><Relationship Type="http://schemas.openxmlformats.org/officeDocument/2006/relationships/chart" Target="/ppt/slides/charts/chart3.xml" Id="R630d6fa69bb445cc" /><Relationship Type="http://schemas.openxmlformats.org/officeDocument/2006/relationships/notesSlide" Target="/ppt/notesSlides/notesSlide5.xml" Id="R3780a32832aa4fdd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Selected genes</c:v>
          </c:tx>
          <c:spPr>
            <a:solidFill xmlns:a="http://schemas.openxmlformats.org/drawingml/2006/main">
              <a:srgbClr val="C45228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Developmental only</c:v>
                </c:pt>
                <c:pt idx="1">
                  <c:v>Both</c:v>
                </c:pt>
                <c:pt idx="2">
                  <c:v>Reproductive only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54</c:v>
                </c:pt>
                <c:pt idx="1">
                  <c:v>22</c:v>
                </c:pt>
                <c:pt idx="2">
                  <c:v>371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72033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Genes remaining</c:v>
          </c:tx>
          <c:spPr>
            <a:solidFill xmlns:a="http://schemas.openxmlformats.org/drawingml/2006/main">
              <a:srgbClr val="7E92A5"/>
            </a:solidFill>
          </c:spPr>
          <c:invertIfNegative val="0"/>
          <c:dPt>
            <c:idx val="0"/>
            <c:invertIfNegative val="0"/>
            <c:spPr>
              <a:solidFill xmlns:a="http://schemas.openxmlformats.org/drawingml/2006/main">
                <a:srgbClr val="C45228"/>
              </a:solidFill>
            </c:spPr>
          </c:dPt>
          <c:cat>
            <c:strRef>
              <c:f>'Chart Data'!$A$2:$A$10</c:f>
              <c:strCache>
                <c:ptCount val="9"/>
                <c:pt idx="0">
                  <c:v>Complete RNA panels</c:v>
                </c:pt>
                <c:pt idx="1">
                  <c:v>Corneal limit</c:v>
                </c:pt>
                <c:pt idx="2">
                  <c:v>Immune limit</c:v>
                </c:pt>
                <c:pt idx="3">
                  <c:v>Adult-cell limit</c:v>
                </c:pt>
                <c:pt idx="4">
                  <c:v>No detected adult IHC</c:v>
                </c:pt>
                <c:pt idx="5">
                  <c:v>Adult bulk limit</c:v>
                </c:pt>
                <c:pt idx="6">
                  <c:v>Measured tumor expression</c:v>
                </c:pt>
                <c:pt idx="7">
                  <c:v>Positive biological context</c:v>
                </c:pt>
                <c:pt idx="8">
                  <c:v>All reference genes</c:v>
                </c:pt>
              </c:strCache>
            </c:strRef>
          </c:cat>
          <c:val>
            <c:numRef>
              <c:f>'Chart Data'!$B$2:$B$10</c:f>
              <c:numCache>
                <c:formatCode>General</c:formatCode>
                <c:ptCount val="9"/>
                <c:pt idx="0">
                  <c:v>447</c:v>
                </c:pt>
                <c:pt idx="1">
                  <c:v>474</c:v>
                </c:pt>
                <c:pt idx="2">
                  <c:v>474</c:v>
                </c:pt>
                <c:pt idx="3">
                  <c:v>709</c:v>
                </c:pt>
                <c:pt idx="4">
                  <c:v>1078</c:v>
                </c:pt>
                <c:pt idx="5">
                  <c:v>1692</c:v>
                </c:pt>
                <c:pt idx="6">
                  <c:v>11976</c:v>
                </c:pt>
                <c:pt idx="7">
                  <c:v>12208</c:v>
                </c:pt>
                <c:pt idx="8">
                  <c:v>20097</c:v>
                </c:pt>
              </c:numCache>
            </c:numRef>
          </c:val>
        </c:ser>
        <c:dLbls>
          <c:numFmt formatCode="#,##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172033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Selected genes</c:v>
          </c:tx>
          <c:spPr>
            <a:solidFill xmlns:a="http://schemas.openxmlformats.org/drawingml/2006/main">
              <a:srgbClr val="7E92A5"/>
            </a:solidFill>
          </c:spPr>
          <c:invertIfNegative val="0"/>
          <c:dPt>
            <c:idx val="2"/>
            <c:invertIfNegative val="0"/>
            <c:spPr>
              <a:solidFill xmlns:a="http://schemas.openxmlformats.org/drawingml/2006/main">
                <a:srgbClr val="C45228"/>
              </a:solidFill>
            </c:spPr>
          </c:dPt>
          <c:cat>
            <c:numRef>
              <c:f>'Chart Data'!$A$2:$A$5</c:f>
              <c:numCache>
                <c:formatCode>General</c:formatCode>
                <c:ptCount val="4"/>
                <c:pt idx="0">
                  <c:v>20</c:v>
                </c:pt>
                <c:pt idx="1">
                  <c:v>25</c:v>
                </c:pt>
                <c:pt idx="2">
                  <c:v>30</c:v>
                </c:pt>
                <c:pt idx="3">
                  <c:v>50</c:v>
                </c:pt>
              </c:numCache>
            </c:num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404</c:v>
                </c:pt>
                <c:pt idx="1">
                  <c:v>427</c:v>
                </c:pt>
                <c:pt idx="2">
                  <c:v>447</c:v>
                </c:pt>
                <c:pt idx="3">
                  <c:v>485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>
                  <a:solidFill>
                    <a:srgbClr val="172033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Arial"/>
                    <a:ea typeface="Arial"/>
                    <a:cs typeface="Arial"/>
                  </a:rPr>
                  <a:t>Exclusion at ≥nTPM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5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DEE5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6BB85C-A289-4B74-83B3-923582D17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1125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447 quantitative candidates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EB99C9-FB54-44CA-83DF-05363D0F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0125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One rule set for all 20,097 genes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0DE01-D7DC-42DC-9669-B0168FF4A75B}"/>
              </a:ext>
            </a:extLst>
          </p:cNvPr>
          <p:cNvGraphicFramePr/>
          <p:nvPr/>
        </p:nvGraphicFramePr>
        <p:xfrm>
          <a:off xmlns:a="http://schemas.openxmlformats.org/drawingml/2006/main" x="533400" y="1562100"/>
          <a:ext xmlns:a="http://schemas.openxmlformats.org/drawingml/2006/main" cx="111252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33625"/>
                <a:gridCol w="8791575"/>
              </a:tblGrid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Gate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Uniform quantitative requirement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Positive context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Reproductive RNA ≥5 nTPM and above adult maximum, OR supported embryonic lineage mean ≥5 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Tumor expression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≥1 pTPM in ≥5% and ≥3 samples of one cancer cohort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Adult RNA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Bulk ≤10 nTPM and supported tissue-cell clusters &lt;30 nTPM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Sensitive compartments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Immune &lt;5 in each assay’s native TPM/nTPM. Recurrent adult corneal RNA &lt;1 CP10K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Protein and coverage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Hold detected adult IHC, including uncertain staining. Require the specified RNA panels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32693A-BFE0-45F5-9208-4A2349E13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29300"/>
            <a:ext cx="11125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45228"/>
                </a:solidFill>
                <a:latin typeface="Arial"/>
                <a:ea typeface="Arial"/>
                <a:cs typeface="Arial"/>
              </a:rPr>
              <a:t>Earlier labels remain: 110 Unsafe, 210 Neither, 127 strict CTA.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240E90-AFFB-4D77-8623-E963393B2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76975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271 candidates lack measured adult IHC. Developmental data represent one embryo.</a:t>
            </a:r>
          </a:p>
        </p:txBody>
      </p:sp>
    </p:spTree>
    <p:extLst>
      <p:ext uri="{BB962C8B-B14F-4D97-AF65-F5344CB8AC3E}">
        <p14:creationId xmlns:p14="http://schemas.microsoft.com/office/powerpoint/2010/main" val="16023680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5BF34E-2039-4EDE-81A3-F38A1E38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1125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Positive expression sources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ED5F22-25D9-409E-AC32-B8BF6A9C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0125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Measured biology defines the candidate space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4B9DE7-5752-46BF-BD4E-711AB53BB96F}"/>
              </a:ext>
            </a:extLst>
          </p:cNvPr>
          <p:cNvGraphicFramePr/>
          <p:nvPr/>
        </p:nvGraphicFramePr>
        <p:xfrm>
          <a:off xmlns:a="http://schemas.openxmlformats.org/drawingml/2006/main" x="533400" y="1581150"/>
          <a:ext xmlns:a="http://schemas.openxmlformats.org/drawingml/2006/main" cx="11125200" cy="2762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24250"/>
                <a:gridCol w="5476875"/>
                <a:gridCol w="2124075"/>
              </a:tblGrid>
              <a:tr h="6905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Quantitative scope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Qualifying genes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HPA v23 reproductive RNA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Testis, ovary and placenta</a:t>
                      </a:r>
                    </a:p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≥5 nTPM and above adult maximum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2,674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Tyser / EBI gastrulation atlas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11 lineages in one embryo</a:t>
                      </a:r>
                    </a:p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Mean ≥5 TPM with cell support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10,960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69056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Overlap before tumor/adult filters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Both positive routes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1,426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B3F897-234B-4888-B667-6839D4B7C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19625"/>
            <a:ext cx="647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Final overlap after all filters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CD1A8E3F-F66F-496B-84B2-4A05BA75E719}"/>
              </a:ext>
            </a:extLst>
          </p:cNvPr>
          <p:cNvGraphicFramePr/>
          <p:nvPr/>
        </p:nvGraphicFramePr>
        <p:xfrm>
          <a:off xmlns:a="http://schemas.openxmlformats.org/drawingml/2006/main" x="495300" y="5048250"/>
          <a:ext xmlns:a="http://schemas.openxmlformats.org/drawingml/2006/main" cx="11125200" cy="1190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62574d35e72428c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DCFD68-28FA-4DC9-9D57-E31E7C99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The developmental route adds 54 candidates. Later fetal stages remain outside this release.</a:t>
            </a:r>
          </a:p>
        </p:txBody>
      </p:sp>
    </p:spTree>
    <p:extLst>
      <p:ext uri="{BB962C8B-B14F-4D97-AF65-F5344CB8AC3E}">
        <p14:creationId xmlns:p14="http://schemas.microsoft.com/office/powerpoint/2010/main" val="13349770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3C360-5A43-460E-8AAA-0DE28824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1125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Data sources for adult filtering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62C28A-873A-4B0C-AD1F-6DA5C5B6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0125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Each assay keeps its native units and support requirements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D265D1-A969-4DD6-8CD4-1BE04E2DB167}"/>
              </a:ext>
            </a:extLst>
          </p:cNvPr>
          <p:cNvGraphicFramePr/>
          <p:nvPr/>
        </p:nvGraphicFramePr>
        <p:xfrm>
          <a:off xmlns:a="http://schemas.openxmlformats.org/drawingml/2006/main" x="533400" y="1581150"/>
          <a:ext xmlns:a="http://schemas.openxmlformats.org/drawingml/2006/main" cx="1112520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381375"/>
                <a:gridCol w="4333875"/>
                <a:gridCol w="3409950"/>
              </a:tblGrid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Required RNA coverage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Role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HPA v23 bulk RNA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50 tissues, 39 nonreproductive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Adult maximum ≤10 nTPM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HPA tissue-cell clusters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426 screened clusters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Supported maximum &lt;30 nTPM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HPA / Monaco immune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19 HPA and 30 Monaco summaries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&lt;5 nTPM or TPM per assay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Original DICE distributions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15 cell/state distributions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Third-highest value &lt;5 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Adult corneal atlas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84 cell-type/sample-group summaries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Recurrent mean &lt;1 CP10K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HPA normal-tissue IHC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Coverage varies by gene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Detected staining holds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0C70F-8133-41C2-995C-1845343C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00725"/>
            <a:ext cx="11125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45228"/>
                </a:solidFill>
                <a:latin typeface="Arial"/>
                <a:ea typeface="Arial"/>
                <a:cs typeface="Arial"/>
              </a:rPr>
              <a:t>Missing RNA panels hold the gene out. Missing IHC remains an explicit gap.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0813E9-BD58-4133-A08D-F4BA22F7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0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Negative IHC does not waive elevated RNA. Cells and sample groups are not independent donors.</a:t>
            </a:r>
          </a:p>
        </p:txBody>
      </p:sp>
    </p:spTree>
    <p:extLst>
      <p:ext uri="{BB962C8B-B14F-4D97-AF65-F5344CB8AC3E}">
        <p14:creationId xmlns:p14="http://schemas.microsoft.com/office/powerpoint/2010/main" val="21191070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28719E-DC26-4F58-8A67-2695612A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1125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Filtering funnel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90284-78AE-41AC-86BD-A011AC929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0125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The same gates apply to every gene</a:t>
            </a:r>
          </a:p>
        </p:txBody>
      </p:sp>
      <p:graphicFrame>
        <p:nvGraphicFramePr>
          <p:cNvPr id="3" name="Chart">
            <a:extLst xmlns:a="http://schemas.openxmlformats.org/drawingml/2006/main">
              <a:ext uri="{FF2B5EF4-FFF2-40B4-BE49-F238E27FC236}">
                <a16:creationId xmlns:a16="http://schemas.microsoft.com/office/drawing/2014/main" id="{06210F9C-5E08-4FA0-AB00-B4E3C15696BA}"/>
              </a:ext>
            </a:extLst>
          </p:cNvPr>
          <p:cNvGraphicFramePr/>
          <p:nvPr/>
        </p:nvGraphicFramePr>
        <p:xfrm>
          <a:off xmlns:a="http://schemas.openxmlformats.org/drawingml/2006/main" x="533400" y="1562100"/>
          <a:ext xmlns:a="http://schemas.openxmlformats.org/drawingml/2006/main" cx="11125200" cy="4238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835628241184bf8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F5A275-35B2-40FF-9FB9-2CD4328D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C45228"/>
                </a:solidFill>
                <a:latin typeface="Arial"/>
                <a:ea typeface="Arial"/>
                <a:cs typeface="Arial"/>
              </a:rPr>
              <a:t>27 otherwise passing genes lack required RNA coverage.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C56FAA-F22B-4A7A-B233-5EFB66B09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11125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Sequential counts assign each removal once. The gene table retains all failed gates.</a:t>
            </a:r>
          </a:p>
        </p:txBody>
      </p:sp>
    </p:spTree>
    <p:extLst>
      <p:ext uri="{BB962C8B-B14F-4D97-AF65-F5344CB8AC3E}">
        <p14:creationId xmlns:p14="http://schemas.microsoft.com/office/powerpoint/2010/main" val="16543374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921550-4A7A-44C7-BC0F-785B951A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"/>
            <a:ext cx="111252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Control genes and threshold sensitivity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F486C7-9145-4142-93AF-BDE367548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00125"/>
            <a:ext cx="11125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All ten requested identities pass without literature admission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C2558-93C0-4AA2-B4E7-7CB196CED130}"/>
              </a:ext>
            </a:extLst>
          </p:cNvPr>
          <p:cNvGraphicFramePr/>
          <p:nvPr/>
        </p:nvGraphicFramePr>
        <p:xfrm>
          <a:off xmlns:a="http://schemas.openxmlformats.org/drawingml/2006/main" x="533400" y="1571625"/>
          <a:ext xmlns:a="http://schemas.openxmlformats.org/drawingml/2006/main" cx="6334125" cy="4048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14625"/>
                <a:gridCol w="1666875"/>
                <a:gridCol w="1952625"/>
              </a:tblGrid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Gene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Adult bulk</a:t>
                      </a:r>
                    </a:p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Supported cell</a:t>
                      </a:r>
                    </a:p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nTPM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T w="9525">
                      <a:solidFill>
                        <a:srgbClr val="D8DEE5"/>
                      </a:solidFill>
                    </a:lnT>
                    <a:lnB w="9525">
                      <a:solidFill>
                        <a:srgbClr val="D8DEE5"/>
                      </a:solidFill>
                    </a:lnB>
                    <a:solidFill>
                      <a:srgbClr val="172033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PRAME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3.6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20.3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MAGEA4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0.6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None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CTAG1A / 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0.1 / 0.2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None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XAGE1A / 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0.1 / 1.5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None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SSX2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0.2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None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CT83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2.6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0.6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CTAG2 / LAGE-1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5.1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24.9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9792">
                <a:tc>
                  <a:txBody>
                    <a:bodyPr/>
                    <a:lstStyle/>
                    <a:p>
                      <a:r>
                        <a:rPr sz="1725" b="1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TBXT / brachyury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8DEE5"/>
                      </a:solidFill>
                    </a:lnL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2.5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172033"/>
                          </a:solidFill>
                          <a:latin typeface="Arial"/>
                          <a:ea typeface="Arial"/>
                          <a:cs typeface="Arial"/>
                        </a:rPr>
                        <a:t>1.2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8DEE5"/>
                      </a:solidFill>
                    </a:lnR>
                    <a:lnB w="9525">
                      <a:solidFill>
                        <a:srgbClr val="D8DEE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29064-E94D-4F6C-9422-F7CD0DF94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619250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Adult-cell cutoff and set size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77421FF7-3C29-4FA5-89C9-4FB5E60177C3}"/>
              </a:ext>
            </a:extLst>
          </p:cNvPr>
          <p:cNvGraphicFramePr/>
          <p:nvPr/>
        </p:nvGraphicFramePr>
        <p:xfrm>
          <a:off xmlns:a="http://schemas.openxmlformats.org/drawingml/2006/main" x="7191375" y="2286000"/>
          <a:ext xmlns:a="http://schemas.openxmlformats.org/drawingml/2006/main" cx="4333875" cy="2667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30d6fa69bb445cc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0A27C7-DFBF-435C-BE9F-B6B25517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5124450"/>
            <a:ext cx="4381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45228"/>
                </a:solidFill>
                <a:latin typeface="Arial"/>
                <a:ea typeface="Arial"/>
                <a:cs typeface="Arial"/>
              </a:rPr>
              <a:t>At 20, PRAME and LAGE-1 fail.</a:t>
            </a:r>
          </a:p>
          <a:p xmlns:a="http://schemas.openxmlformats.org/drawingml/2006/main">
            <a:pPr>
              <a:defRPr sz="1800" b="0">
                <a:solidFill>
                  <a:srgbClr val="C45228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45228"/>
                </a:solidFill>
                <a:latin typeface="Arial"/>
                <a:ea typeface="Arial"/>
                <a:cs typeface="Arial"/>
              </a:rPr>
              <a:t>At 25, 30 and 50, all ten pass.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BCB96D-CF5D-4AB5-92DA-C96CE9AB0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34075"/>
            <a:ext cx="111252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defPPr>
            <a:lvl1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1pPr>
            <a:lvl2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2pPr>
            <a:lvl3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3pPr>
            <a:lvl4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4pPr>
            <a:lvl5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5pPr>
            <a:lvl6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6pPr>
            <a:lvl7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7pPr>
            <a:lvl8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8pPr>
            <a:lvl9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1">
                <a:solidFill>
                  <a:srgbClr val="172033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2033"/>
                </a:solidFill>
                <a:latin typeface="Arial"/>
                <a:ea typeface="Arial"/>
                <a:cs typeface="Arial"/>
              </a:rPr>
              <a:t>Brachyury: 245 TPM in axial mesoderm, with 22/23 cells positive. One embryo.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CCA23-FD54-4A41-875F-BAF4C5C5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1032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52617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26170"/>
                </a:solidFill>
                <a:latin typeface="Arial"/>
                <a:ea typeface="Arial"/>
                <a:cs typeface="Arial"/>
              </a:rPr>
              <a:t>“None” means no cluster meeting the 20-read support guard. It does not mean zero expression.</a:t>
            </a:r>
          </a:p>
        </p:txBody>
      </p:sp>
    </p:spTree>
    <p:extLst>
      <p:ext uri="{BB962C8B-B14F-4D97-AF65-F5344CB8AC3E}">
        <p14:creationId xmlns:p14="http://schemas.microsoft.com/office/powerpoint/2010/main" val="19416624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2026-10-26T22:50:51.3140000Z</dcterms:created>
  <dcterms:modified xsi:type="dcterms:W3CDTF">2026-10-26T22:50:51.3140000Z</dcterms:modified>
</coreProperties>
</file>