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b8fe74e93d9a48ec" /><Relationship Type="http://schemas.openxmlformats.org/officeDocument/2006/relationships/extended-properties" Target="/docProps/app.xml" Id="R3e130b63a76b465d" /><Relationship Type="http://schemas.openxmlformats.org/officeDocument/2006/relationships/officeDocument" Target="/ppt/presentation.xml" Id="Rcb58209650454010" /></Relationships>
</file>

<file path=ppt/presentation.xml><?xml version="1.0" encoding="utf-8"?>
<p:presentation xmlns:p="http://schemas.openxmlformats.org/presentationml/2006/main">
  <p:sldMasterIdLst>
    <p:sldMasterId xmlns:r="http://schemas.openxmlformats.org/officeDocument/2006/relationships" id="2147483648" r:id="Reacb4177f2ae43d3"/>
  </p:sldMasterIdLst>
  <p:notesMasterIdLst>
    <p:notesMasterId xmlns:r="http://schemas.openxmlformats.org/officeDocument/2006/relationships" r:id="Rc9ae870eb56e4494"/>
  </p:notesMasterIdLst>
  <p:sldIdLst>
    <p:sldId xmlns:r="http://schemas.openxmlformats.org/officeDocument/2006/relationships" id="256" r:id="R263dffc1b7804e91"/>
    <p:sldId xmlns:r="http://schemas.openxmlformats.org/officeDocument/2006/relationships" id="257" r:id="R769b555bd6bb45f3"/>
    <p:sldId xmlns:r="http://schemas.openxmlformats.org/officeDocument/2006/relationships" id="258" r:id="Red33037f31b54f77"/>
    <p:sldId xmlns:r="http://schemas.openxmlformats.org/officeDocument/2006/relationships" id="259" r:id="Rbb3a7893afcd416b"/>
    <p:sldId xmlns:r="http://schemas.openxmlformats.org/officeDocument/2006/relationships" id="260" r:id="R0c508661b3814495"/>
    <p:sldId xmlns:r="http://schemas.openxmlformats.org/officeDocument/2006/relationships" id="261" r:id="Ra927ebc8b2d1455c"/>
    <p:sldId xmlns:r="http://schemas.openxmlformats.org/officeDocument/2006/relationships" id="262" r:id="R76fc406ee55d4f17"/>
    <p:sldId xmlns:r="http://schemas.openxmlformats.org/officeDocument/2006/relationships" id="263" r:id="R17a8cd9cf0f4443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741762062d4467" /><Relationship Type="http://schemas.openxmlformats.org/officeDocument/2006/relationships/slideMaster" Target="/ppt/slideMasters/slideMaster1.xml" Id="Reacb4177f2ae43d3" /><Relationship Type="http://schemas.openxmlformats.org/officeDocument/2006/relationships/notesMaster" Target="/ppt/notesMasters/notesMaster1.xml" Id="Rc9ae870eb56e4494" /><Relationship Type="http://schemas.openxmlformats.org/officeDocument/2006/relationships/presProps" Target="/ppt/presProps.xml" Id="Rabf452e7cbef4f85" /><Relationship Type="http://schemas.openxmlformats.org/officeDocument/2006/relationships/tableStyles" Target="/ppt/tableStyles.xml" Id="Rf025665c34b34a9f" /><Relationship Type="http://schemas.openxmlformats.org/officeDocument/2006/relationships/slide" Target="/ppt/slides/slide1.xml" Id="R263dffc1b7804e91" /><Relationship Type="http://schemas.openxmlformats.org/officeDocument/2006/relationships/slide" Target="/ppt/slides/slide2.xml" Id="R769b555bd6bb45f3" /><Relationship Type="http://schemas.openxmlformats.org/officeDocument/2006/relationships/slide" Target="/ppt/slides/slide3.xml" Id="Red33037f31b54f77" /><Relationship Type="http://schemas.openxmlformats.org/officeDocument/2006/relationships/slide" Target="/ppt/slides/slide4.xml" Id="Rbb3a7893afcd416b" /><Relationship Type="http://schemas.openxmlformats.org/officeDocument/2006/relationships/slide" Target="/ppt/slides/slide5.xml" Id="R0c508661b3814495" /><Relationship Type="http://schemas.openxmlformats.org/officeDocument/2006/relationships/slide" Target="/ppt/slides/slide6.xml" Id="Ra927ebc8b2d1455c" /><Relationship Type="http://schemas.openxmlformats.org/officeDocument/2006/relationships/slide" Target="/ppt/slides/slide7.xml" Id="R76fc406ee55d4f17" /><Relationship Type="http://schemas.openxmlformats.org/officeDocument/2006/relationships/slide" Target="/ppt/slides/slide8.xml" Id="R17a8cd9cf0f4443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5c56d1b02a4e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fe03daae694b1a" /><Relationship Type="http://schemas.openxmlformats.org/officeDocument/2006/relationships/notesMaster" Target="/ppt/notesMasters/notesMaster1.xml" Id="Ra5827ffdc5f846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1504f4e050d4b94" /><Relationship Type="http://schemas.openxmlformats.org/officeDocument/2006/relationships/notesMaster" Target="/ppt/notesMasters/notesMaster1.xml" Id="Radacb806f82e40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0a72e8b2c674ab5" /><Relationship Type="http://schemas.openxmlformats.org/officeDocument/2006/relationships/notesMaster" Target="/ppt/notesMasters/notesMaster1.xml" Id="R64fe9c33785048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751968e0fa424b" /><Relationship Type="http://schemas.openxmlformats.org/officeDocument/2006/relationships/notesMaster" Target="/ppt/notesMasters/notesMaster1.xml" Id="R6ecaf24971b54c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a10f7b5b534509" /><Relationship Type="http://schemas.openxmlformats.org/officeDocument/2006/relationships/notesMaster" Target="/ppt/notesMasters/notesMaster1.xml" Id="Rd8a05948a2864cf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9fb5f1884754161" /><Relationship Type="http://schemas.openxmlformats.org/officeDocument/2006/relationships/notesMaster" Target="/ppt/notesMasters/notesMaster1.xml" Id="R07594d35226d41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88b4c08d491840fb" /><Relationship Type="http://schemas.openxmlformats.org/officeDocument/2006/relationships/notesMaster" Target="/ppt/notesMasters/notesMaster1.xml" Id="R82d0248a4fb54f7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46de8b402b48b6" /><Relationship Type="http://schemas.openxmlformats.org/officeDocument/2006/relationships/notesMaster" Target="/ppt/notesMasters/notesMaster1.xml" Id="Rcfe1971cca0244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Snapshot 26 October 2026. Current policy is the 215-gene research selection on draft PR #642. No gene-wide clinical safety claim. https://github.com/pirl-unc/oncoref/pull/642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calibration, not validated limits. Exact boundary equality excludes. Numbers are independent hypotheses by assay, not transfers from bulk RNA. IHC factors 1,1.25,1.5,2 apply to both cutoffs only for exact adult tissue and cell labels, negative staining, a reliable positive profile control, and no unresolved antibody concern. No IHC relaxation for activated immune states or unmatched corneal subtypes. No reproductive maximum rescue. An RNA exclusion is reference-review evidence, not confirmed protein or peptide presentation. https://www.proteinatlas.org/about/disclaimer</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Counts are deduplicated mapped coding genes per paper. Nested tables within a paper are unioned, not summed. The 13 registered papers yield 2,538 genes from 12 with mapped eligible identities. Boel BAGE remains an unresolved historical identity and contributes zero mapped loci. Trial evidence contributes two extra nominations, KIF20A and CLDN6, giving 2,540. The heatmap gives pairwise intersections including the diagonal. Source DOI links and complete membership are in nomination-sources.csv and nomination-membership.csv.gz.</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Coverage counts refer to the 2,540 current nominations in the pinned audit, not the full source databases. Bulk expression comes from HPA v23 consensus. Curated and primary antibody data must be distinguished. DICE summary and original DICE measurements are the same study, never independent replication. The adult corneal source is GSE155683, Collin et al. Donor summaries currently cover CTAG2 heart only, four donors. Clinical evidence qualifies development selection but does not prove normal expression absent. https://v23.proteinatlas.org/about/download https://pmc.ncbi.nlm.nih.gov/articles/PMC6289654/ https://pmc.ncbi.nlm.nih.gov/articles/PMC8343164/</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disjoint final categories: 2,540 nominations = 1,585 Unsafe + 740 Neither + 215 CTA. Unsafe detail: Protein 845, RNA 603, High RNA 128, Normal 8, Safety 1. Neither detail: Antibody 199, Low 196, Conflict 179, Cellular 70, Selectivity 64, Unassessed 31, Variable 1. These are assigned final reasons, not independent filter counts. Historical counts describe policy versions, not a single nested funnel: 758 pilot, 740 tightened selectivity and CTAG2 donor hold, 589 admission floor, 436 new evidence with one readmission, 399 high-RNA cap, 213 cell/protein review, 215 clinical qualification. The 436 transition removed 154 and readmitted CT55.</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HPA v23 bulk consensus, same source on both axes. Adult maximum is across vital, protected and manageable bulk compartments. Plotted missing values are omitted and plotted n is shown in the legend. Axes use log10(1+x) with raw nTPM tick labels. This display alone is not the selection rule. PRAME reproductive 102.2/adult 3.6; MAGEA4 21.5/0.6; CTAG1A 8.1/0.1; CTAG1B 7.4/0.2. Clinical qualification retains normal-expression caveats.</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overlay only; current 215-gene membership is unchanged. 61 current targets cross the lower boundary: 33 middle-zone and 28 upper-layer exclusions. PRAME: heart fibroblasts 12 nTPM with cutoffs 2/5, colon undifferentiated cells 20.3 with cutoffs 5/10, vascular fibroblasts 2.8 with cutoffs 2/5. No exact matched negative IHC for these cells. MAGEA4 and CTAG1A/B remain below the supported cell-RNA cutoffs. The maximum normalized ratio is a screening display across separately evaluated assays; it is not pooled RNA expression or a validated risk score. All 215 have at least some supported normal-cell measurements, but coverage is incomplete.</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nomination registry has CLDN6 trial evidence explicitly labelled oncofetal but no general oncofetal signature intake. Su et al. 2024 identify a 200-gene oncofetal liver expression program, Table S1; these are nomination leads, not established restricted antigens. https://www.thno.org/v14p4948.htm DOI 10.7150/thno.99633. Developmental data sources: Tyser gastrulation https://www.nature.com/articles/s41586-021-04158-y ; Cao fetal organ atlas https://pubmed.ncbi.nlm.nih.gov/33184181/ ; organogenesis sources and stage metadata in docs/developmental-targets.md. TBXT is not among the 2,540 current nominees and is Neither in canonical results. Adult nucleus-pulposus evidence: https://pubmed.ncbi.nlm.nih.gov/28473691/ . Fetal corneal annotations exist in the registry but are not used as admission measurements. No direct nTPM threshold transfer to counts or CP10K.</a:t>
            </a:r>
          </a:p>
          <a:p xmlns:a="http://schemas.openxmlformats.org/drawingml/2006/main">
            <a:r>
              <a:t>Audit and downloadable data: https://github.com/pirl-unc/oncoref/tree/cta-clinical-policy-1.21.0/docs/audits/cta-cell-thresholds-20261026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3132196be347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d2fb55cf434ba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e37f06af4e241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2c1a46c359a489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d01bac028fd4f0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97118ea228d450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D5F442B-9CFE-4A6F-85FC-D2ED78C7EF1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3C3140A-A0BF-43DB-B60A-DBC7150D2FD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88FA7FA-15E9-4C8E-BF47-036940C5D77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212F9DF-2780-4649-B538-F5AF6499B19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EB12CAF-E4A1-47D0-872A-69EC7221B08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746CBC5-0D06-4B47-859B-774B0A5FF71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A75DFAF-9AE0-4437-9309-047AAC5F58C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D203DBC-0627-4A11-8464-BC093CB6DE3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F847B3-3CA9-46CD-9DD1-5C601800DD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AA80FC-B85B-4EE5-B8C7-4E87B240FD7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c0df5a96aa24e54" /><Relationship Type="http://schemas.openxmlformats.org/officeDocument/2006/relationships/slideLayout" Target="/ppt/slideLayouts/slideLayout1.xml" Id="Rb707cd2ad80240aa" /><Relationship Type="http://schemas.openxmlformats.org/officeDocument/2006/relationships/slideLayout" Target="/ppt/slideLayouts/slideLayout2.xml" Id="Rc2ccd5b848bc42eb" /><Relationship Type="http://schemas.openxmlformats.org/officeDocument/2006/relationships/slideLayout" Target="/ppt/slideLayouts/slideLayout3.xml" Id="Rb1b0c2e03c6e4ace" /><Relationship Type="http://schemas.openxmlformats.org/officeDocument/2006/relationships/slideLayout" Target="/ppt/slideLayouts/slideLayout4.xml" Id="R75a078637e6e4be9" /><Relationship Type="http://schemas.openxmlformats.org/officeDocument/2006/relationships/slideLayout" Target="/ppt/slideLayouts/slideLayout5.xml" Id="Rdc213381289240fd" /><Relationship Type="http://schemas.openxmlformats.org/officeDocument/2006/relationships/slideLayout" Target="/ppt/slideLayouts/slideLayout6.xml" Id="R8380cccd5e92463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07cd2ad80240aa"/>
    <p:sldLayoutId xmlns:r="http://schemas.openxmlformats.org/officeDocument/2006/relationships" id="2147483650" r:id="Rc2ccd5b848bc42eb"/>
    <p:sldLayoutId xmlns:r="http://schemas.openxmlformats.org/officeDocument/2006/relationships" id="2147483651" r:id="Rb1b0c2e03c6e4ace"/>
    <p:sldLayoutId xmlns:r="http://schemas.openxmlformats.org/officeDocument/2006/relationships" id="2147483652" r:id="R75a078637e6e4be9"/>
    <p:sldLayoutId xmlns:r="http://schemas.openxmlformats.org/officeDocument/2006/relationships" id="2147483653" r:id="Rdc213381289240fd"/>
    <p:sldLayoutId xmlns:r="http://schemas.openxmlformats.org/officeDocument/2006/relationships" id="2147483654" r:id="R8380cccd5e92463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e4d8d1345bc48dd" /><Relationship Type="http://schemas.openxmlformats.org/officeDocument/2006/relationships/notesSlide" Target="/ppt/notesSlides/notesSlide1.xml" Id="R6261bc96d7ec40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c4216ceedd14a29" /><Relationship Type="http://schemas.openxmlformats.org/officeDocument/2006/relationships/notesSlide" Target="/ppt/notesSlides/notesSlide2.xml" Id="R2935ef4fe7a148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2d49f743af24247" /><Relationship Type="http://schemas.openxmlformats.org/officeDocument/2006/relationships/image" Target="/ppt/media/image.png" Id="R5d456539f44641cf" /><Relationship Type="http://schemas.openxmlformats.org/officeDocument/2006/relationships/notesSlide" Target="/ppt/notesSlides/notesSlide3.xml" Id="R221c10ed37d346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f97344f58e94f7f" /><Relationship Type="http://schemas.openxmlformats.org/officeDocument/2006/relationships/notesSlide" Target="/ppt/notesSlides/notesSlide4.xml" Id="R95703700efcb46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5a286a5b94341e7" /><Relationship Type="http://schemas.openxmlformats.org/officeDocument/2006/relationships/chart" Target="/ppt/slides/charts/chart1.xml" Id="R857267f0211e45d9" /><Relationship Type="http://schemas.openxmlformats.org/officeDocument/2006/relationships/notesSlide" Target="/ppt/notesSlides/notesSlide5.xml" Id="R078eed990a5444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3941a5048714784" /><Relationship Type="http://schemas.openxmlformats.org/officeDocument/2006/relationships/image" Target="/ppt/media/image2.png" Id="R04f085e46b104dfa" /><Relationship Type="http://schemas.openxmlformats.org/officeDocument/2006/relationships/notesSlide" Target="/ppt/notesSlides/notesSlide6.xml" Id="Rbf74d1cfb4bd436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bdedbf97aed44d0" /><Relationship Type="http://schemas.openxmlformats.org/officeDocument/2006/relationships/image" Target="/ppt/media/image3.png" Id="Rbb0333ffe4e24f50" /><Relationship Type="http://schemas.openxmlformats.org/officeDocument/2006/relationships/notesSlide" Target="/ppt/notesSlides/notesSlide7.xml" Id="Rb08e5947eada47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fb293d2d7a340b7" /><Relationship Type="http://schemas.openxmlformats.org/officeDocument/2006/relationships/notesSlide" Target="/ppt/notesSlides/notesSlide8.xml" Id="Rc4cf6feb00b54895"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Genes remaining</c:v>
          </c:tx>
          <c:spPr>
            <a:solidFill xmlns:a="http://schemas.openxmlformats.org/drawingml/2006/main">
              <a:srgbClr val="13776F"/>
            </a:solidFill>
          </c:spPr>
          <c:invertIfNegative val="0"/>
          <c:cat>
            <c:strRef>
              <c:f>'Chart Data'!$A$2:$A$4</c:f>
              <c:strCache>
                <c:ptCount val="3"/>
                <c:pt idx="0">
                  <c:v>Nominations</c:v>
                </c:pt>
                <c:pt idx="1">
                  <c:v>After normal exclusions</c:v>
                </c:pt>
                <c:pt idx="2">
                  <c:v>After unresolved holds</c:v>
                </c:pt>
              </c:strCache>
            </c:strRef>
          </c:cat>
          <c:val>
            <c:numRef>
              <c:f>'Chart Data'!$B$2:$B$4</c:f>
              <c:numCache>
                <c:formatCode>General</c:formatCode>
                <c:ptCount val="3"/>
                <c:pt idx="0">
                  <c:v>2540</c:v>
                </c:pt>
                <c:pt idx="1">
                  <c:v>955</c:v>
                </c:pt>
                <c:pt idx="2">
                  <c:v>215</c:v>
                </c:pt>
              </c:numCache>
            </c:numRef>
          </c:val>
        </c:ser>
        <c:dLbls>
          <c:txPr>
            <a:bodyPr xmlns:a="http://schemas.openxmlformats.org/drawingml/2006/main" anchorCtr="1"/>
            <a:lstStyle xmlns:a="http://schemas.openxmlformats.org/drawingml/2006/main"/>
            <a:p xmlns:a="http://schemas.openxmlformats.org/drawingml/2006/main">
              <a:pPr>
                <a:defRPr sz="1650">
                  <a:latin typeface="Helvetica Neue"/>
                  <a:ea typeface="Helvetica Neue"/>
                  <a:cs typeface="Helvetica Neue"/>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666666"/>
                </a:solidFill>
                <a:latin typeface="Helvetica Neue"/>
                <a:ea typeface="Helvetica Neue"/>
                <a:cs typeface="Helvetica Neue"/>
              </a:defRPr>
            </a:pPr>
          </a:p>
        </c:txPr>
        <c:crossAx val="48672768"/>
      </c:catAx>
      <c:valAx>
        <c:axId val="48672768"/>
        <c:scaling>
          <c:orientation val="minMax"/>
        </c:scaling>
        <c:delete val="0"/>
        <c:axPos val="l"/>
        <c:majorGridlines>
          <c:spPr>
            <a:ln xmlns:a="http://schemas.openxmlformats.org/drawingml/2006/main" w="9525">
              <a:solidFill>
                <a:srgbClr val="DCE4E0"/>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666666"/>
                </a:solidFill>
                <a:latin typeface="Helvetica Neue"/>
                <a:ea typeface="Helvetica Neue"/>
                <a:cs typeface="Helvetica Neue"/>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6F8F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5AB2FC6-354C-4E57-84CC-63FA37D11DB0}"/>
              </a:ext>
            </a:extLst>
          </p:cNvPr>
          <p:cNvSpPr>
            <a:spLocks xmlns:a="http://schemas.openxmlformats.org/drawingml/2006/main" noGrp="1"/>
          </p:cNvSpPr>
          <p:nvPr/>
        </p:nvSpPr>
        <p:spPr>
          <a:xfrm xmlns:a="http://schemas.openxmlformats.org/drawingml/2006/main">
            <a:off x="685800" y="60960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3776F"/>
                </a:solidFill>
                <a:latin typeface="Helvetica Neue"/>
                <a:ea typeface="Helvetica Neue"/>
                <a:cs typeface="Helvetica Neue"/>
              </a:defRPr>
            </a:defPPr>
            <a:lvl1pPr>
              <a:defRPr sz="1875" b="1">
                <a:solidFill>
                  <a:srgbClr val="13776F"/>
                </a:solidFill>
                <a:latin typeface="Helvetica Neue"/>
                <a:ea typeface="Helvetica Neue"/>
                <a:cs typeface="Helvetica Neue"/>
              </a:defRPr>
            </a:lvl1pPr>
            <a:lvl2pPr>
              <a:defRPr sz="1875" b="1">
                <a:solidFill>
                  <a:srgbClr val="13776F"/>
                </a:solidFill>
                <a:latin typeface="Helvetica Neue"/>
                <a:ea typeface="Helvetica Neue"/>
                <a:cs typeface="Helvetica Neue"/>
              </a:defRPr>
            </a:lvl2pPr>
            <a:lvl3pPr>
              <a:defRPr sz="1875" b="1">
                <a:solidFill>
                  <a:srgbClr val="13776F"/>
                </a:solidFill>
                <a:latin typeface="Helvetica Neue"/>
                <a:ea typeface="Helvetica Neue"/>
                <a:cs typeface="Helvetica Neue"/>
              </a:defRPr>
            </a:lvl3pPr>
            <a:lvl4pPr>
              <a:defRPr sz="1875" b="1">
                <a:solidFill>
                  <a:srgbClr val="13776F"/>
                </a:solidFill>
                <a:latin typeface="Helvetica Neue"/>
                <a:ea typeface="Helvetica Neue"/>
                <a:cs typeface="Helvetica Neue"/>
              </a:defRPr>
            </a:lvl4pPr>
            <a:lvl5pPr>
              <a:defRPr sz="1875" b="1">
                <a:solidFill>
                  <a:srgbClr val="13776F"/>
                </a:solidFill>
                <a:latin typeface="Helvetica Neue"/>
                <a:ea typeface="Helvetica Neue"/>
                <a:cs typeface="Helvetica Neue"/>
              </a:defRPr>
            </a:lvl5pPr>
            <a:lvl6pPr>
              <a:defRPr sz="1875" b="1">
                <a:solidFill>
                  <a:srgbClr val="13776F"/>
                </a:solidFill>
                <a:latin typeface="Helvetica Neue"/>
                <a:ea typeface="Helvetica Neue"/>
                <a:cs typeface="Helvetica Neue"/>
              </a:defRPr>
            </a:lvl6pPr>
            <a:lvl7pPr>
              <a:defRPr sz="1875" b="1">
                <a:solidFill>
                  <a:srgbClr val="13776F"/>
                </a:solidFill>
                <a:latin typeface="Helvetica Neue"/>
                <a:ea typeface="Helvetica Neue"/>
                <a:cs typeface="Helvetica Neue"/>
              </a:defRPr>
            </a:lvl7pPr>
            <a:lvl8pPr>
              <a:defRPr sz="1875" b="1">
                <a:solidFill>
                  <a:srgbClr val="13776F"/>
                </a:solidFill>
                <a:latin typeface="Helvetica Neue"/>
                <a:ea typeface="Helvetica Neue"/>
                <a:cs typeface="Helvetica Neue"/>
              </a:defRPr>
            </a:lvl8pPr>
            <a:lvl9pPr>
              <a:defRPr sz="1875" b="1">
                <a:solidFill>
                  <a:srgbClr val="13776F"/>
                </a:solidFill>
                <a:latin typeface="Helvetica Neue"/>
                <a:ea typeface="Helvetica Neue"/>
                <a:cs typeface="Helvetica Neue"/>
              </a:defRPr>
            </a:lvl9pPr>
          </a:lstStyle>
          <a:p xmlns:a="http://schemas.openxmlformats.org/drawingml/2006/main">
            <a:pPr>
              <a:defRPr sz="1875" b="1">
                <a:solidFill>
                  <a:srgbClr val="13776F"/>
                </a:solidFill>
                <a:latin typeface="Helvetica Neue"/>
                <a:ea typeface="Helvetica Neue"/>
                <a:cs typeface="Helvetica Neue"/>
              </a:defRPr>
            </a:pPr>
            <a:r>
              <a:rPr sz="1875" b="1">
                <a:solidFill>
                  <a:srgbClr val="13776F"/>
                </a:solidFill>
                <a:latin typeface="Helvetica Neue"/>
                <a:ea typeface="Helvetica Neue"/>
                <a:cs typeface="Helvetica Neue"/>
              </a:rPr>
              <a:t>OncoRef</a:t>
            </a:r>
          </a:p>
        </p:txBody>
      </p:sp>
      <p:sp>
        <p:nvSpPr>
          <p:cNvPr id="2" name="">
            <a:extLst xmlns:a="http://schemas.openxmlformats.org/drawingml/2006/main">
              <a:ext uri="{FF2B5EF4-FFF2-40B4-BE49-F238E27FC236}">
                <a16:creationId xmlns:a16="http://schemas.microsoft.com/office/drawing/2014/main" id="{3B1C6E3A-6D78-4534-B86C-17D374B5ACBB}"/>
              </a:ext>
            </a:extLst>
          </p:cNvPr>
          <p:cNvSpPr>
            <a:spLocks xmlns:a="http://schemas.openxmlformats.org/drawingml/2006/main" noGrp="1"/>
          </p:cNvSpPr>
          <p:nvPr/>
        </p:nvSpPr>
        <p:spPr>
          <a:xfrm xmlns:a="http://schemas.openxmlformats.org/drawingml/2006/main">
            <a:off x="685800" y="1676400"/>
            <a:ext cx="10477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172B33"/>
                </a:solidFill>
                <a:latin typeface="Helvetica Neue"/>
                <a:ea typeface="Helvetica Neue"/>
                <a:cs typeface="Helvetica Neue"/>
              </a:defRPr>
            </a:defPPr>
            <a:lvl1pPr>
              <a:defRPr sz="4800" b="1">
                <a:solidFill>
                  <a:srgbClr val="172B33"/>
                </a:solidFill>
                <a:latin typeface="Helvetica Neue"/>
                <a:ea typeface="Helvetica Neue"/>
                <a:cs typeface="Helvetica Neue"/>
              </a:defRPr>
            </a:lvl1pPr>
            <a:lvl2pPr>
              <a:defRPr sz="4800" b="1">
                <a:solidFill>
                  <a:srgbClr val="172B33"/>
                </a:solidFill>
                <a:latin typeface="Helvetica Neue"/>
                <a:ea typeface="Helvetica Neue"/>
                <a:cs typeface="Helvetica Neue"/>
              </a:defRPr>
            </a:lvl2pPr>
            <a:lvl3pPr>
              <a:defRPr sz="4800" b="1">
                <a:solidFill>
                  <a:srgbClr val="172B33"/>
                </a:solidFill>
                <a:latin typeface="Helvetica Neue"/>
                <a:ea typeface="Helvetica Neue"/>
                <a:cs typeface="Helvetica Neue"/>
              </a:defRPr>
            </a:lvl3pPr>
            <a:lvl4pPr>
              <a:defRPr sz="4800" b="1">
                <a:solidFill>
                  <a:srgbClr val="172B33"/>
                </a:solidFill>
                <a:latin typeface="Helvetica Neue"/>
                <a:ea typeface="Helvetica Neue"/>
                <a:cs typeface="Helvetica Neue"/>
              </a:defRPr>
            </a:lvl4pPr>
            <a:lvl5pPr>
              <a:defRPr sz="4800" b="1">
                <a:solidFill>
                  <a:srgbClr val="172B33"/>
                </a:solidFill>
                <a:latin typeface="Helvetica Neue"/>
                <a:ea typeface="Helvetica Neue"/>
                <a:cs typeface="Helvetica Neue"/>
              </a:defRPr>
            </a:lvl5pPr>
            <a:lvl6pPr>
              <a:defRPr sz="4800" b="1">
                <a:solidFill>
                  <a:srgbClr val="172B33"/>
                </a:solidFill>
                <a:latin typeface="Helvetica Neue"/>
                <a:ea typeface="Helvetica Neue"/>
                <a:cs typeface="Helvetica Neue"/>
              </a:defRPr>
            </a:lvl6pPr>
            <a:lvl7pPr>
              <a:defRPr sz="4800" b="1">
                <a:solidFill>
                  <a:srgbClr val="172B33"/>
                </a:solidFill>
                <a:latin typeface="Helvetica Neue"/>
                <a:ea typeface="Helvetica Neue"/>
                <a:cs typeface="Helvetica Neue"/>
              </a:defRPr>
            </a:lvl7pPr>
            <a:lvl8pPr>
              <a:defRPr sz="4800" b="1">
                <a:solidFill>
                  <a:srgbClr val="172B33"/>
                </a:solidFill>
                <a:latin typeface="Helvetica Neue"/>
                <a:ea typeface="Helvetica Neue"/>
                <a:cs typeface="Helvetica Neue"/>
              </a:defRPr>
            </a:lvl8pPr>
            <a:lvl9pPr>
              <a:defRPr sz="4800" b="1">
                <a:solidFill>
                  <a:srgbClr val="172B33"/>
                </a:solidFill>
                <a:latin typeface="Helvetica Neue"/>
                <a:ea typeface="Helvetica Neue"/>
                <a:cs typeface="Helvetica Neue"/>
              </a:defRPr>
            </a:lvl9pPr>
          </a:lstStyle>
          <a:p xmlns:a="http://schemas.openxmlformats.org/drawingml/2006/main">
            <a:pPr>
              <a:defRPr sz="4800" b="1">
                <a:solidFill>
                  <a:srgbClr val="172B33"/>
                </a:solidFill>
                <a:latin typeface="Helvetica Neue"/>
                <a:ea typeface="Helvetica Neue"/>
                <a:cs typeface="Helvetica Neue"/>
              </a:defRPr>
            </a:pPr>
            <a:r>
              <a:rPr sz="4800" b="1">
                <a:solidFill>
                  <a:srgbClr val="172B33"/>
                </a:solidFill>
                <a:latin typeface="Helvetica Neue"/>
                <a:ea typeface="Helvetica Neue"/>
                <a:cs typeface="Helvetica Neue"/>
              </a:rPr>
              <a:t>CTA and oncofetal</a:t>
            </a:r>
          </a:p>
          <a:p xmlns:a="http://schemas.openxmlformats.org/drawingml/2006/main">
            <a:pPr>
              <a:defRPr sz="4800" b="1">
                <a:solidFill>
                  <a:srgbClr val="172B33"/>
                </a:solidFill>
                <a:latin typeface="Helvetica Neue"/>
                <a:ea typeface="Helvetica Neue"/>
                <a:cs typeface="Helvetica Neue"/>
              </a:defRPr>
            </a:pPr>
            <a:r>
              <a:rPr sz="4800" b="1">
                <a:solidFill>
                  <a:srgbClr val="172B33"/>
                </a:solidFill>
                <a:latin typeface="Helvetica Neue"/>
                <a:ea typeface="Helvetica Neue"/>
                <a:cs typeface="Helvetica Neue"/>
              </a:rPr>
              <a:t>selection</a:t>
            </a:r>
          </a:p>
        </p:txBody>
      </p:sp>
      <p:sp>
        <p:nvSpPr>
          <p:cNvPr id="3" name="">
            <a:extLst xmlns:a="http://schemas.openxmlformats.org/drawingml/2006/main">
              <a:ext uri="{FF2B5EF4-FFF2-40B4-BE49-F238E27FC236}">
                <a16:creationId xmlns:a16="http://schemas.microsoft.com/office/drawing/2014/main" id="{A9E31A8B-2139-4411-8155-6189C1BFF585}"/>
              </a:ext>
            </a:extLst>
          </p:cNvPr>
          <p:cNvSpPr>
            <a:spLocks xmlns:a="http://schemas.openxmlformats.org/drawingml/2006/main" noGrp="1"/>
          </p:cNvSpPr>
          <p:nvPr/>
        </p:nvSpPr>
        <p:spPr>
          <a:xfrm xmlns:a="http://schemas.openxmlformats.org/drawingml/2006/main">
            <a:off x="723900" y="3876675"/>
            <a:ext cx="10477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476168"/>
                </a:solidFill>
                <a:latin typeface="Helvetica Neue"/>
                <a:ea typeface="Helvetica Neue"/>
                <a:cs typeface="Helvetica Neue"/>
              </a:defRPr>
            </a:defPPr>
            <a:lvl1pPr>
              <a:defRPr sz="2250" b="0">
                <a:solidFill>
                  <a:srgbClr val="476168"/>
                </a:solidFill>
                <a:latin typeface="Helvetica Neue"/>
                <a:ea typeface="Helvetica Neue"/>
                <a:cs typeface="Helvetica Neue"/>
              </a:defRPr>
            </a:lvl1pPr>
            <a:lvl2pPr>
              <a:defRPr sz="2250" b="0">
                <a:solidFill>
                  <a:srgbClr val="476168"/>
                </a:solidFill>
                <a:latin typeface="Helvetica Neue"/>
                <a:ea typeface="Helvetica Neue"/>
                <a:cs typeface="Helvetica Neue"/>
              </a:defRPr>
            </a:lvl2pPr>
            <a:lvl3pPr>
              <a:defRPr sz="2250" b="0">
                <a:solidFill>
                  <a:srgbClr val="476168"/>
                </a:solidFill>
                <a:latin typeface="Helvetica Neue"/>
                <a:ea typeface="Helvetica Neue"/>
                <a:cs typeface="Helvetica Neue"/>
              </a:defRPr>
            </a:lvl3pPr>
            <a:lvl4pPr>
              <a:defRPr sz="2250" b="0">
                <a:solidFill>
                  <a:srgbClr val="476168"/>
                </a:solidFill>
                <a:latin typeface="Helvetica Neue"/>
                <a:ea typeface="Helvetica Neue"/>
                <a:cs typeface="Helvetica Neue"/>
              </a:defRPr>
            </a:lvl4pPr>
            <a:lvl5pPr>
              <a:defRPr sz="2250" b="0">
                <a:solidFill>
                  <a:srgbClr val="476168"/>
                </a:solidFill>
                <a:latin typeface="Helvetica Neue"/>
                <a:ea typeface="Helvetica Neue"/>
                <a:cs typeface="Helvetica Neue"/>
              </a:defRPr>
            </a:lvl5pPr>
            <a:lvl6pPr>
              <a:defRPr sz="2250" b="0">
                <a:solidFill>
                  <a:srgbClr val="476168"/>
                </a:solidFill>
                <a:latin typeface="Helvetica Neue"/>
                <a:ea typeface="Helvetica Neue"/>
                <a:cs typeface="Helvetica Neue"/>
              </a:defRPr>
            </a:lvl6pPr>
            <a:lvl7pPr>
              <a:defRPr sz="2250" b="0">
                <a:solidFill>
                  <a:srgbClr val="476168"/>
                </a:solidFill>
                <a:latin typeface="Helvetica Neue"/>
                <a:ea typeface="Helvetica Neue"/>
                <a:cs typeface="Helvetica Neue"/>
              </a:defRPr>
            </a:lvl7pPr>
            <a:lvl8pPr>
              <a:defRPr sz="2250" b="0">
                <a:solidFill>
                  <a:srgbClr val="476168"/>
                </a:solidFill>
                <a:latin typeface="Helvetica Neue"/>
                <a:ea typeface="Helvetica Neue"/>
                <a:cs typeface="Helvetica Neue"/>
              </a:defRPr>
            </a:lvl8pPr>
            <a:lvl9pPr>
              <a:defRPr sz="2250" b="0">
                <a:solidFill>
                  <a:srgbClr val="476168"/>
                </a:solidFill>
                <a:latin typeface="Helvetica Neue"/>
                <a:ea typeface="Helvetica Neue"/>
                <a:cs typeface="Helvetica Neue"/>
              </a:defRPr>
            </a:lvl9pPr>
          </a:lstStyle>
          <a:p xmlns:a="http://schemas.openxmlformats.org/drawingml/2006/main">
            <a:pPr>
              <a:defRPr sz="2250" b="0">
                <a:solidFill>
                  <a:srgbClr val="476168"/>
                </a:solidFill>
                <a:latin typeface="Helvetica Neue"/>
                <a:ea typeface="Helvetica Neue"/>
                <a:cs typeface="Helvetica Neue"/>
              </a:defRPr>
            </a:pPr>
            <a:r>
              <a:rPr sz="2250" b="0">
                <a:solidFill>
                  <a:srgbClr val="476168"/>
                </a:solidFill>
                <a:latin typeface="Helvetica Neue"/>
                <a:ea typeface="Helvetica Neue"/>
                <a:cs typeface="Helvetica Neue"/>
              </a:rPr>
              <a:t>Sources, filtering evidence and tissue-specific RNA thresholds</a:t>
            </a:r>
          </a:p>
        </p:txBody>
      </p:sp>
      <p:sp>
        <p:nvSpPr>
          <p:cNvPr id="4" name="">
            <a:extLst xmlns:a="http://schemas.openxmlformats.org/drawingml/2006/main">
              <a:ext uri="{FF2B5EF4-FFF2-40B4-BE49-F238E27FC236}">
                <a16:creationId xmlns:a16="http://schemas.microsoft.com/office/drawing/2014/main" id="{88702071-4BDE-4D77-A75E-1EEC187DCB4C}"/>
              </a:ext>
            </a:extLst>
          </p:cNvPr>
          <p:cNvSpPr>
            <a:spLocks xmlns:a="http://schemas.openxmlformats.org/drawingml/2006/main" noGrp="1"/>
          </p:cNvSpPr>
          <p:nvPr/>
        </p:nvSpPr>
        <p:spPr>
          <a:xfrm xmlns:a="http://schemas.openxmlformats.org/drawingml/2006/main">
            <a:off x="723900" y="529590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3776F"/>
                </a:solidFill>
                <a:latin typeface="Helvetica Neue"/>
                <a:ea typeface="Helvetica Neue"/>
                <a:cs typeface="Helvetica Neue"/>
              </a:defRPr>
            </a:defPPr>
            <a:lvl1pPr>
              <a:defRPr sz="1800" b="0">
                <a:solidFill>
                  <a:srgbClr val="13776F"/>
                </a:solidFill>
                <a:latin typeface="Helvetica Neue"/>
                <a:ea typeface="Helvetica Neue"/>
                <a:cs typeface="Helvetica Neue"/>
              </a:defRPr>
            </a:lvl1pPr>
            <a:lvl2pPr>
              <a:defRPr sz="1800" b="0">
                <a:solidFill>
                  <a:srgbClr val="13776F"/>
                </a:solidFill>
                <a:latin typeface="Helvetica Neue"/>
                <a:ea typeface="Helvetica Neue"/>
                <a:cs typeface="Helvetica Neue"/>
              </a:defRPr>
            </a:lvl2pPr>
            <a:lvl3pPr>
              <a:defRPr sz="1800" b="0">
                <a:solidFill>
                  <a:srgbClr val="13776F"/>
                </a:solidFill>
                <a:latin typeface="Helvetica Neue"/>
                <a:ea typeface="Helvetica Neue"/>
                <a:cs typeface="Helvetica Neue"/>
              </a:defRPr>
            </a:lvl3pPr>
            <a:lvl4pPr>
              <a:defRPr sz="1800" b="0">
                <a:solidFill>
                  <a:srgbClr val="13776F"/>
                </a:solidFill>
                <a:latin typeface="Helvetica Neue"/>
                <a:ea typeface="Helvetica Neue"/>
                <a:cs typeface="Helvetica Neue"/>
              </a:defRPr>
            </a:lvl4pPr>
            <a:lvl5pPr>
              <a:defRPr sz="1800" b="0">
                <a:solidFill>
                  <a:srgbClr val="13776F"/>
                </a:solidFill>
                <a:latin typeface="Helvetica Neue"/>
                <a:ea typeface="Helvetica Neue"/>
                <a:cs typeface="Helvetica Neue"/>
              </a:defRPr>
            </a:lvl5pPr>
            <a:lvl6pPr>
              <a:defRPr sz="1800" b="0">
                <a:solidFill>
                  <a:srgbClr val="13776F"/>
                </a:solidFill>
                <a:latin typeface="Helvetica Neue"/>
                <a:ea typeface="Helvetica Neue"/>
                <a:cs typeface="Helvetica Neue"/>
              </a:defRPr>
            </a:lvl6pPr>
            <a:lvl7pPr>
              <a:defRPr sz="1800" b="0">
                <a:solidFill>
                  <a:srgbClr val="13776F"/>
                </a:solidFill>
                <a:latin typeface="Helvetica Neue"/>
                <a:ea typeface="Helvetica Neue"/>
                <a:cs typeface="Helvetica Neue"/>
              </a:defRPr>
            </a:lvl7pPr>
            <a:lvl8pPr>
              <a:defRPr sz="1800" b="0">
                <a:solidFill>
                  <a:srgbClr val="13776F"/>
                </a:solidFill>
                <a:latin typeface="Helvetica Neue"/>
                <a:ea typeface="Helvetica Neue"/>
                <a:cs typeface="Helvetica Neue"/>
              </a:defRPr>
            </a:lvl8pPr>
            <a:lvl9pPr>
              <a:defRPr sz="1800" b="0">
                <a:solidFill>
                  <a:srgbClr val="13776F"/>
                </a:solidFill>
                <a:latin typeface="Helvetica Neue"/>
                <a:ea typeface="Helvetica Neue"/>
                <a:cs typeface="Helvetica Neue"/>
              </a:defRPr>
            </a:lvl9pPr>
          </a:lstStyle>
          <a:p xmlns:a="http://schemas.openxmlformats.org/drawingml/2006/main">
            <a:pPr>
              <a:defRPr sz="1800" b="0">
                <a:solidFill>
                  <a:srgbClr val="13776F"/>
                </a:solidFill>
                <a:latin typeface="Helvetica Neue"/>
                <a:ea typeface="Helvetica Neue"/>
                <a:cs typeface="Helvetica Neue"/>
              </a:defRPr>
            </a:pPr>
            <a:r>
              <a:rPr sz="1800" b="0">
                <a:solidFill>
                  <a:srgbClr val="13776F"/>
                </a:solidFill>
                <a:latin typeface="Helvetica Neue"/>
                <a:ea typeface="Helvetica Neue"/>
                <a:cs typeface="Helvetica Neue"/>
              </a:rPr>
              <a:t>215 genes in the current research selection</a:t>
            </a:r>
          </a:p>
          <a:p xmlns:a="http://schemas.openxmlformats.org/drawingml/2006/main">
            <a:pPr>
              <a:defRPr sz="1800" b="0">
                <a:solidFill>
                  <a:srgbClr val="13776F"/>
                </a:solidFill>
                <a:latin typeface="Helvetica Neue"/>
                <a:ea typeface="Helvetica Neue"/>
                <a:cs typeface="Helvetica Neue"/>
              </a:defRPr>
            </a:pPr>
            <a:r>
              <a:rPr sz="1800" b="0">
                <a:solidFill>
                  <a:srgbClr val="13776F"/>
                </a:solidFill>
                <a:latin typeface="Helvetica Neue"/>
                <a:ea typeface="Helvetica Neue"/>
                <a:cs typeface="Helvetica Neue"/>
              </a:rPr>
              <a:t>Exploratory cell-RNA calibration shown separately</a:t>
            </a:r>
          </a:p>
        </p:txBody>
      </p:sp>
    </p:spTree>
    <p:extLst>
      <p:ext uri="{BB962C8B-B14F-4D97-AF65-F5344CB8AC3E}">
        <p14:creationId xmlns:p14="http://schemas.microsoft.com/office/powerpoint/2010/main" val="51014831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6DEB0CF-A101-4397-8B78-1745135F3FD0}"/>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Two cutoffs, set by tissue and IHC evidence</a:t>
            </a:r>
          </a:p>
        </p:txBody>
      </p:sp>
      <p:sp>
        <p:nvSpPr>
          <p:cNvPr id="2" name="">
            <a:extLst xmlns:a="http://schemas.openxmlformats.org/drawingml/2006/main">
              <a:ext uri="{FF2B5EF4-FFF2-40B4-BE49-F238E27FC236}">
                <a16:creationId xmlns:a16="http://schemas.microsoft.com/office/drawing/2014/main" id="{F2E09348-44B1-47F0-8DBC-E4D6CB4D6C8D}"/>
              </a:ext>
            </a:extLst>
          </p:cNvPr>
          <p:cNvSpPr>
            <a:spLocks xmlns:a="http://schemas.openxmlformats.org/drawingml/2006/main" noGrp="1"/>
          </p:cNvSpPr>
          <p:nvPr/>
        </p:nvSpPr>
        <p:spPr>
          <a:xfrm xmlns:a="http://schemas.openxmlformats.org/drawingml/2006/main">
            <a:off x="514350" y="1066800"/>
            <a:ext cx="11049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3776F"/>
                </a:solidFill>
                <a:latin typeface="Helvetica Neue"/>
                <a:ea typeface="Helvetica Neue"/>
                <a:cs typeface="Helvetica Neue"/>
              </a:defRPr>
            </a:defPPr>
            <a:lvl1pPr>
              <a:defRPr sz="1875" b="1">
                <a:solidFill>
                  <a:srgbClr val="13776F"/>
                </a:solidFill>
                <a:latin typeface="Helvetica Neue"/>
                <a:ea typeface="Helvetica Neue"/>
                <a:cs typeface="Helvetica Neue"/>
              </a:defRPr>
            </a:lvl1pPr>
            <a:lvl2pPr>
              <a:defRPr sz="1875" b="1">
                <a:solidFill>
                  <a:srgbClr val="13776F"/>
                </a:solidFill>
                <a:latin typeface="Helvetica Neue"/>
                <a:ea typeface="Helvetica Neue"/>
                <a:cs typeface="Helvetica Neue"/>
              </a:defRPr>
            </a:lvl2pPr>
            <a:lvl3pPr>
              <a:defRPr sz="1875" b="1">
                <a:solidFill>
                  <a:srgbClr val="13776F"/>
                </a:solidFill>
                <a:latin typeface="Helvetica Neue"/>
                <a:ea typeface="Helvetica Neue"/>
                <a:cs typeface="Helvetica Neue"/>
              </a:defRPr>
            </a:lvl3pPr>
            <a:lvl4pPr>
              <a:defRPr sz="1875" b="1">
                <a:solidFill>
                  <a:srgbClr val="13776F"/>
                </a:solidFill>
                <a:latin typeface="Helvetica Neue"/>
                <a:ea typeface="Helvetica Neue"/>
                <a:cs typeface="Helvetica Neue"/>
              </a:defRPr>
            </a:lvl4pPr>
            <a:lvl5pPr>
              <a:defRPr sz="1875" b="1">
                <a:solidFill>
                  <a:srgbClr val="13776F"/>
                </a:solidFill>
                <a:latin typeface="Helvetica Neue"/>
                <a:ea typeface="Helvetica Neue"/>
                <a:cs typeface="Helvetica Neue"/>
              </a:defRPr>
            </a:lvl5pPr>
            <a:lvl6pPr>
              <a:defRPr sz="1875" b="1">
                <a:solidFill>
                  <a:srgbClr val="13776F"/>
                </a:solidFill>
                <a:latin typeface="Helvetica Neue"/>
                <a:ea typeface="Helvetica Neue"/>
                <a:cs typeface="Helvetica Neue"/>
              </a:defRPr>
            </a:lvl6pPr>
            <a:lvl7pPr>
              <a:defRPr sz="1875" b="1">
                <a:solidFill>
                  <a:srgbClr val="13776F"/>
                </a:solidFill>
                <a:latin typeface="Helvetica Neue"/>
                <a:ea typeface="Helvetica Neue"/>
                <a:cs typeface="Helvetica Neue"/>
              </a:defRPr>
            </a:lvl7pPr>
            <a:lvl8pPr>
              <a:defRPr sz="1875" b="1">
                <a:solidFill>
                  <a:srgbClr val="13776F"/>
                </a:solidFill>
                <a:latin typeface="Helvetica Neue"/>
                <a:ea typeface="Helvetica Neue"/>
                <a:cs typeface="Helvetica Neue"/>
              </a:defRPr>
            </a:lvl8pPr>
            <a:lvl9pPr>
              <a:defRPr sz="1875" b="1">
                <a:solidFill>
                  <a:srgbClr val="13776F"/>
                </a:solidFill>
                <a:latin typeface="Helvetica Neue"/>
                <a:ea typeface="Helvetica Neue"/>
                <a:cs typeface="Helvetica Neue"/>
              </a:defRPr>
            </a:lvl9pPr>
          </a:lstStyle>
          <a:p xmlns:a="http://schemas.openxmlformats.org/drawingml/2006/main">
            <a:pPr>
              <a:defRPr sz="1875" b="1">
                <a:solidFill>
                  <a:srgbClr val="13776F"/>
                </a:solidFill>
                <a:latin typeface="Helvetica Neue"/>
                <a:ea typeface="Helvetica Neue"/>
                <a:cs typeface="Helvetica Neue"/>
              </a:defRPr>
            </a:pPr>
            <a:r>
              <a:rPr sz="1875" b="1">
                <a:solidFill>
                  <a:srgbClr val="13776F"/>
                </a:solidFill>
                <a:latin typeface="Helvetica Neue"/>
                <a:ea typeface="Helvetica Neue"/>
                <a:cs typeface="Helvetica Neue"/>
              </a:rPr>
              <a:t>Illustrative baseline cutoffs with absent or unusable IHC</a:t>
            </a:r>
          </a:p>
        </p:txBody>
      </p:sp>
      <p:graphicFrame>
        <p:nvGraphicFramePr>
          <p:cNvPr id="3" name="">
            <a:extLst xmlns:a="http://schemas.openxmlformats.org/drawingml/2006/main">
              <a:ext uri="{FF2B5EF4-FFF2-40B4-BE49-F238E27FC236}">
                <a16:creationId xmlns:a16="http://schemas.microsoft.com/office/drawing/2014/main" id="{D624A3E9-6E09-44F3-A31E-AA63E73DA644}"/>
              </a:ext>
            </a:extLst>
          </p:cNvPr>
          <p:cNvGraphicFramePr/>
          <p:nvPr/>
        </p:nvGraphicFramePr>
        <p:xfrm>
          <a:off xmlns:a="http://schemas.openxmlformats.org/drawingml/2006/main" x="514350" y="1571625"/>
          <a:ext xmlns:a="http://schemas.openxmlformats.org/drawingml/2006/main" cx="6762750" cy="3143250"/>
        </p:xfrm>
        <a:graphic xmlns:a="http://schemas.openxmlformats.org/drawingml/2006/main">
          <a:graphicData uri="http://schemas.openxmlformats.org/drawingml/2006/table">
            <a:tbl>
              <a:tblPr/>
              <a:tblGrid>
                <a:gridCol w="3333750"/>
                <a:gridCol w="1143000"/>
                <a:gridCol w="904875"/>
                <a:gridCol w="1381125"/>
              </a:tblGrid>
              <a:tr h="449036">
                <a:tc>
                  <a:txBody>
                    <a:bodyPr/>
                    <a:lstStyle/>
                    <a:p>
                      <a:r>
                        <a:rPr sz="1650" b="1">
                          <a:solidFill>
                            <a:srgbClr val="FFFFFF"/>
                          </a:solidFill>
                          <a:latin typeface="Helvetica Neue"/>
                          <a:ea typeface="Helvetica Neue"/>
                          <a:cs typeface="Helvetica Neue"/>
                        </a:rPr>
                        <a:t>Source / tissue tier</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650" b="1">
                          <a:solidFill>
                            <a:srgbClr val="FFFFFF"/>
                          </a:solidFill>
                          <a:latin typeface="Helvetica Neue"/>
                          <a:ea typeface="Helvetica Neue"/>
                          <a:cs typeface="Helvetica Neue"/>
                        </a:rPr>
                        <a:t>Unit</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650" b="1">
                          <a:solidFill>
                            <a:srgbClr val="FFFFFF"/>
                          </a:solidFill>
                          <a:latin typeface="Helvetica Neue"/>
                          <a:ea typeface="Helvetica Neue"/>
                          <a:cs typeface="Helvetica Neue"/>
                        </a:rPr>
                        <a:t>CTA</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650" b="1">
                          <a:solidFill>
                            <a:srgbClr val="FFFFFF"/>
                          </a:solidFill>
                          <a:latin typeface="Helvetica Neue"/>
                          <a:ea typeface="Helvetica Neue"/>
                          <a:cs typeface="Helvetica Neue"/>
                        </a:rPr>
                        <a:t>Reference</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449036">
                <a:tc>
                  <a:txBody>
                    <a:bodyPr/>
                    <a:lstStyle/>
                    <a:p>
                      <a:r>
                        <a:rPr sz="1650" b="0">
                          <a:solidFill>
                            <a:srgbClr val="172B33"/>
                          </a:solidFill>
                          <a:latin typeface="Helvetica Neue"/>
                          <a:ea typeface="Helvetica Neue"/>
                          <a:cs typeface="Helvetica Neue"/>
                        </a:rPr>
                        <a:t>HPA cluster / vital</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nTPM</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2</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5</a:t>
                      </a:r>
                    </a:p>
                  </a:txBody>
                  <a:tcPr marL="76200" marR="76200" marT="38100" marB="38100">
                    <a:lnR w="4763">
                      <a:solidFill>
                        <a:srgbClr val="D7E2DE"/>
                      </a:solidFill>
                      <a:prstDash val="solid"/>
                    </a:lnR>
                    <a:lnB w="4763">
                      <a:solidFill>
                        <a:srgbClr val="D7E2DE"/>
                      </a:solidFill>
                      <a:prstDash val="solid"/>
                    </a:lnB>
                    <a:solidFill>
                      <a:srgbClr val="FFFFFF"/>
                    </a:solidFill>
                  </a:tcPr>
                </a:tc>
              </a:tr>
              <a:tr h="449036">
                <a:tc>
                  <a:txBody>
                    <a:bodyPr/>
                    <a:lstStyle/>
                    <a:p>
                      <a:r>
                        <a:rPr sz="1650" b="0">
                          <a:solidFill>
                            <a:srgbClr val="172B33"/>
                          </a:solidFill>
                          <a:latin typeface="Helvetica Neue"/>
                          <a:ea typeface="Helvetica Neue"/>
                          <a:cs typeface="Helvetica Neue"/>
                        </a:rPr>
                        <a:t>HPA cluster / protected</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nTPM</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5</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10</a:t>
                      </a:r>
                    </a:p>
                  </a:txBody>
                  <a:tcPr marL="76200" marR="76200" marT="38100" marB="38100">
                    <a:lnR w="4763">
                      <a:solidFill>
                        <a:srgbClr val="D7E2DE"/>
                      </a:solidFill>
                      <a:prstDash val="solid"/>
                    </a:lnR>
                    <a:lnB w="4763">
                      <a:solidFill>
                        <a:srgbClr val="D7E2DE"/>
                      </a:solidFill>
                      <a:prstDash val="solid"/>
                    </a:lnB>
                    <a:solidFill>
                      <a:srgbClr val="F2F6F4"/>
                    </a:solidFill>
                  </a:tcPr>
                </a:tc>
              </a:tr>
              <a:tr h="449036">
                <a:tc>
                  <a:txBody>
                    <a:bodyPr/>
                    <a:lstStyle/>
                    <a:p>
                      <a:r>
                        <a:rPr sz="1650" b="0">
                          <a:solidFill>
                            <a:srgbClr val="172B33"/>
                          </a:solidFill>
                          <a:latin typeface="Helvetica Neue"/>
                          <a:ea typeface="Helvetica Neue"/>
                          <a:cs typeface="Helvetica Neue"/>
                        </a:rPr>
                        <a:t>HPA cluster / manageable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nTPM</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10</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20</a:t>
                      </a:r>
                    </a:p>
                  </a:txBody>
                  <a:tcPr marL="76200" marR="76200" marT="38100" marB="38100">
                    <a:lnR w="4763">
                      <a:solidFill>
                        <a:srgbClr val="D7E2DE"/>
                      </a:solidFill>
                      <a:prstDash val="solid"/>
                    </a:lnR>
                    <a:lnB w="4763">
                      <a:solidFill>
                        <a:srgbClr val="D7E2DE"/>
                      </a:solidFill>
                      <a:prstDash val="solid"/>
                    </a:lnB>
                    <a:solidFill>
                      <a:srgbClr val="FFFFFF"/>
                    </a:solidFill>
                  </a:tcPr>
                </a:tc>
              </a:tr>
              <a:tr h="449036">
                <a:tc>
                  <a:txBody>
                    <a:bodyPr/>
                    <a:lstStyle/>
                    <a:p>
                      <a:r>
                        <a:rPr sz="1650" b="0">
                          <a:solidFill>
                            <a:srgbClr val="172B33"/>
                          </a:solidFill>
                          <a:latin typeface="Helvetica Neue"/>
                          <a:ea typeface="Helvetica Neue"/>
                          <a:cs typeface="Helvetica Neue"/>
                        </a:rPr>
                        <a:t>HPA immune / vital</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nTPM</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2</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5</a:t>
                      </a:r>
                    </a:p>
                  </a:txBody>
                  <a:tcPr marL="76200" marR="76200" marT="38100" marB="38100">
                    <a:lnR w="4763">
                      <a:solidFill>
                        <a:srgbClr val="D7E2DE"/>
                      </a:solidFill>
                      <a:prstDash val="solid"/>
                    </a:lnR>
                    <a:lnB w="4763">
                      <a:solidFill>
                        <a:srgbClr val="D7E2DE"/>
                      </a:solidFill>
                      <a:prstDash val="solid"/>
                    </a:lnB>
                    <a:solidFill>
                      <a:srgbClr val="F2F6F4"/>
                    </a:solidFill>
                  </a:tcPr>
                </a:tc>
              </a:tr>
              <a:tr h="449036">
                <a:tc>
                  <a:txBody>
                    <a:bodyPr/>
                    <a:lstStyle/>
                    <a:p>
                      <a:r>
                        <a:rPr sz="1650" b="0">
                          <a:solidFill>
                            <a:srgbClr val="172B33"/>
                          </a:solidFill>
                          <a:latin typeface="Helvetica Neue"/>
                          <a:ea typeface="Helvetica Neue"/>
                          <a:cs typeface="Helvetica Neue"/>
                        </a:rPr>
                        <a:t>DICE or Monaco / vital</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TPM</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2</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5</a:t>
                      </a:r>
                    </a:p>
                  </a:txBody>
                  <a:tcPr marL="76200" marR="76200" marT="38100" marB="38100">
                    <a:lnR w="4763">
                      <a:solidFill>
                        <a:srgbClr val="D7E2DE"/>
                      </a:solidFill>
                      <a:prstDash val="solid"/>
                    </a:lnR>
                    <a:lnB w="4763">
                      <a:solidFill>
                        <a:srgbClr val="D7E2DE"/>
                      </a:solidFill>
                      <a:prstDash val="solid"/>
                    </a:lnB>
                    <a:solidFill>
                      <a:srgbClr val="FFFFFF"/>
                    </a:solidFill>
                  </a:tcPr>
                </a:tc>
              </a:tr>
              <a:tr h="449036">
                <a:tc>
                  <a:txBody>
                    <a:bodyPr/>
                    <a:lstStyle/>
                    <a:p>
                      <a:r>
                        <a:rPr sz="1650" b="0">
                          <a:solidFill>
                            <a:srgbClr val="172B33"/>
                          </a:solidFill>
                          <a:latin typeface="Helvetica Neue"/>
                          <a:ea typeface="Helvetica Neue"/>
                          <a:cs typeface="Helvetica Neue"/>
                        </a:rPr>
                        <a:t>Adult cornea / vital</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CP10K</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1</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2</a:t>
                      </a:r>
                    </a:p>
                  </a:txBody>
                  <a:tcPr marL="76200" marR="76200" marT="38100" marB="38100">
                    <a:lnR w="4763">
                      <a:solidFill>
                        <a:srgbClr val="D7E2DE"/>
                      </a:solidFill>
                      <a:prstDash val="solid"/>
                    </a:lnR>
                    <a:lnB w="4763">
                      <a:solidFill>
                        <a:srgbClr val="D7E2DE"/>
                      </a:solidFill>
                      <a:prstDash val="solid"/>
                    </a:lnB>
                    <a:solidFill>
                      <a:srgbClr val="F2F6F4"/>
                    </a:solidFill>
                  </a:tcPr>
                </a:tc>
              </a:tr>
            </a:tbl>
          </a:graphicData>
        </a:graphic>
      </p:graphicFrame>
      <p:sp>
        <p:nvSpPr>
          <p:cNvPr id="4" name="">
            <a:extLst xmlns:a="http://schemas.openxmlformats.org/drawingml/2006/main">
              <a:ext uri="{FF2B5EF4-FFF2-40B4-BE49-F238E27FC236}">
                <a16:creationId xmlns:a16="http://schemas.microsoft.com/office/drawing/2014/main" id="{5B73898F-9E81-4F7B-8F42-54F3838B7210}"/>
              </a:ext>
            </a:extLst>
          </p:cNvPr>
          <p:cNvSpPr>
            <a:spLocks xmlns:a="http://schemas.openxmlformats.org/drawingml/2006/main" noGrp="1"/>
          </p:cNvSpPr>
          <p:nvPr/>
        </p:nvSpPr>
        <p:spPr>
          <a:xfrm xmlns:a="http://schemas.openxmlformats.org/drawingml/2006/main">
            <a:off x="7715250" y="1619250"/>
            <a:ext cx="3810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3776F"/>
                </a:solidFill>
                <a:latin typeface="Helvetica Neue"/>
                <a:ea typeface="Helvetica Neue"/>
                <a:cs typeface="Helvetica Neue"/>
              </a:defRPr>
            </a:defPPr>
            <a:lvl1pPr>
              <a:defRPr sz="1875" b="1">
                <a:solidFill>
                  <a:srgbClr val="13776F"/>
                </a:solidFill>
                <a:latin typeface="Helvetica Neue"/>
                <a:ea typeface="Helvetica Neue"/>
                <a:cs typeface="Helvetica Neue"/>
              </a:defRPr>
            </a:lvl1pPr>
            <a:lvl2pPr>
              <a:defRPr sz="1875" b="1">
                <a:solidFill>
                  <a:srgbClr val="13776F"/>
                </a:solidFill>
                <a:latin typeface="Helvetica Neue"/>
                <a:ea typeface="Helvetica Neue"/>
                <a:cs typeface="Helvetica Neue"/>
              </a:defRPr>
            </a:lvl2pPr>
            <a:lvl3pPr>
              <a:defRPr sz="1875" b="1">
                <a:solidFill>
                  <a:srgbClr val="13776F"/>
                </a:solidFill>
                <a:latin typeface="Helvetica Neue"/>
                <a:ea typeface="Helvetica Neue"/>
                <a:cs typeface="Helvetica Neue"/>
              </a:defRPr>
            </a:lvl3pPr>
            <a:lvl4pPr>
              <a:defRPr sz="1875" b="1">
                <a:solidFill>
                  <a:srgbClr val="13776F"/>
                </a:solidFill>
                <a:latin typeface="Helvetica Neue"/>
                <a:ea typeface="Helvetica Neue"/>
                <a:cs typeface="Helvetica Neue"/>
              </a:defRPr>
            </a:lvl4pPr>
            <a:lvl5pPr>
              <a:defRPr sz="1875" b="1">
                <a:solidFill>
                  <a:srgbClr val="13776F"/>
                </a:solidFill>
                <a:latin typeface="Helvetica Neue"/>
                <a:ea typeface="Helvetica Neue"/>
                <a:cs typeface="Helvetica Neue"/>
              </a:defRPr>
            </a:lvl5pPr>
            <a:lvl6pPr>
              <a:defRPr sz="1875" b="1">
                <a:solidFill>
                  <a:srgbClr val="13776F"/>
                </a:solidFill>
                <a:latin typeface="Helvetica Neue"/>
                <a:ea typeface="Helvetica Neue"/>
                <a:cs typeface="Helvetica Neue"/>
              </a:defRPr>
            </a:lvl6pPr>
            <a:lvl7pPr>
              <a:defRPr sz="1875" b="1">
                <a:solidFill>
                  <a:srgbClr val="13776F"/>
                </a:solidFill>
                <a:latin typeface="Helvetica Neue"/>
                <a:ea typeface="Helvetica Neue"/>
                <a:cs typeface="Helvetica Neue"/>
              </a:defRPr>
            </a:lvl7pPr>
            <a:lvl8pPr>
              <a:defRPr sz="1875" b="1">
                <a:solidFill>
                  <a:srgbClr val="13776F"/>
                </a:solidFill>
                <a:latin typeface="Helvetica Neue"/>
                <a:ea typeface="Helvetica Neue"/>
                <a:cs typeface="Helvetica Neue"/>
              </a:defRPr>
            </a:lvl8pPr>
            <a:lvl9pPr>
              <a:defRPr sz="1875" b="1">
                <a:solidFill>
                  <a:srgbClr val="13776F"/>
                </a:solidFill>
                <a:latin typeface="Helvetica Neue"/>
                <a:ea typeface="Helvetica Neue"/>
                <a:cs typeface="Helvetica Neue"/>
              </a:defRPr>
            </a:lvl9pPr>
          </a:lstStyle>
          <a:p xmlns:a="http://schemas.openxmlformats.org/drawingml/2006/main">
            <a:pPr>
              <a:defRPr sz="1875" b="1">
                <a:solidFill>
                  <a:srgbClr val="13776F"/>
                </a:solidFill>
                <a:latin typeface="Helvetica Neue"/>
                <a:ea typeface="Helvetica Neue"/>
                <a:cs typeface="Helvetica Neue"/>
              </a:defRPr>
            </a:pPr>
            <a:r>
              <a:rPr sz="1875" b="1">
                <a:solidFill>
                  <a:srgbClr val="13776F"/>
                </a:solidFill>
                <a:latin typeface="Helvetica Neue"/>
                <a:ea typeface="Helvetica Neue"/>
                <a:cs typeface="Helvetica Neue"/>
              </a:rPr>
              <a:t>Below CTA cutoff</a:t>
            </a:r>
          </a:p>
        </p:txBody>
      </p:sp>
      <p:sp>
        <p:nvSpPr>
          <p:cNvPr id="5" name="">
            <a:extLst xmlns:a="http://schemas.openxmlformats.org/drawingml/2006/main">
              <a:ext uri="{FF2B5EF4-FFF2-40B4-BE49-F238E27FC236}">
                <a16:creationId xmlns:a16="http://schemas.microsoft.com/office/drawing/2014/main" id="{36DD8F8F-2CF4-4369-A7AA-A3148D03E4EC}"/>
              </a:ext>
            </a:extLst>
          </p:cNvPr>
          <p:cNvSpPr>
            <a:spLocks xmlns:a="http://schemas.openxmlformats.org/drawingml/2006/main" noGrp="1"/>
          </p:cNvSpPr>
          <p:nvPr/>
        </p:nvSpPr>
        <p:spPr>
          <a:xfrm xmlns:a="http://schemas.openxmlformats.org/drawingml/2006/main">
            <a:off x="7715250" y="2009775"/>
            <a:ext cx="381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2B33"/>
                </a:solidFill>
                <a:latin typeface="Helvetica Neue"/>
                <a:ea typeface="Helvetica Neue"/>
                <a:cs typeface="Helvetica Neue"/>
              </a:defRPr>
            </a:defPPr>
            <a:lvl1pPr>
              <a:defRPr sz="1725" b="0">
                <a:solidFill>
                  <a:srgbClr val="172B33"/>
                </a:solidFill>
                <a:latin typeface="Helvetica Neue"/>
                <a:ea typeface="Helvetica Neue"/>
                <a:cs typeface="Helvetica Neue"/>
              </a:defRPr>
            </a:lvl1pPr>
            <a:lvl2pPr>
              <a:defRPr sz="1725" b="0">
                <a:solidFill>
                  <a:srgbClr val="172B33"/>
                </a:solidFill>
                <a:latin typeface="Helvetica Neue"/>
                <a:ea typeface="Helvetica Neue"/>
                <a:cs typeface="Helvetica Neue"/>
              </a:defRPr>
            </a:lvl2pPr>
            <a:lvl3pPr>
              <a:defRPr sz="1725" b="0">
                <a:solidFill>
                  <a:srgbClr val="172B33"/>
                </a:solidFill>
                <a:latin typeface="Helvetica Neue"/>
                <a:ea typeface="Helvetica Neue"/>
                <a:cs typeface="Helvetica Neue"/>
              </a:defRPr>
            </a:lvl3pPr>
            <a:lvl4pPr>
              <a:defRPr sz="1725" b="0">
                <a:solidFill>
                  <a:srgbClr val="172B33"/>
                </a:solidFill>
                <a:latin typeface="Helvetica Neue"/>
                <a:ea typeface="Helvetica Neue"/>
                <a:cs typeface="Helvetica Neue"/>
              </a:defRPr>
            </a:lvl4pPr>
            <a:lvl5pPr>
              <a:defRPr sz="1725" b="0">
                <a:solidFill>
                  <a:srgbClr val="172B33"/>
                </a:solidFill>
                <a:latin typeface="Helvetica Neue"/>
                <a:ea typeface="Helvetica Neue"/>
                <a:cs typeface="Helvetica Neue"/>
              </a:defRPr>
            </a:lvl5pPr>
            <a:lvl6pPr>
              <a:defRPr sz="1725" b="0">
                <a:solidFill>
                  <a:srgbClr val="172B33"/>
                </a:solidFill>
                <a:latin typeface="Helvetica Neue"/>
                <a:ea typeface="Helvetica Neue"/>
                <a:cs typeface="Helvetica Neue"/>
              </a:defRPr>
            </a:lvl6pPr>
            <a:lvl7pPr>
              <a:defRPr sz="1725" b="0">
                <a:solidFill>
                  <a:srgbClr val="172B33"/>
                </a:solidFill>
                <a:latin typeface="Helvetica Neue"/>
                <a:ea typeface="Helvetica Neue"/>
                <a:cs typeface="Helvetica Neue"/>
              </a:defRPr>
            </a:lvl7pPr>
            <a:lvl8pPr>
              <a:defRPr sz="1725" b="0">
                <a:solidFill>
                  <a:srgbClr val="172B33"/>
                </a:solidFill>
                <a:latin typeface="Helvetica Neue"/>
                <a:ea typeface="Helvetica Neue"/>
                <a:cs typeface="Helvetica Neue"/>
              </a:defRPr>
            </a:lvl8pPr>
            <a:lvl9pPr>
              <a:defRPr sz="1725" b="0">
                <a:solidFill>
                  <a:srgbClr val="172B33"/>
                </a:solidFill>
                <a:latin typeface="Helvetica Neue"/>
                <a:ea typeface="Helvetica Neue"/>
                <a:cs typeface="Helvetica Neue"/>
              </a:defRPr>
            </a:lvl9pPr>
          </a:lstStyle>
          <a:p xmlns:a="http://schemas.openxmlformats.org/drawingml/2006/main">
            <a:pPr>
              <a:defRPr sz="1725" b="0">
                <a:solidFill>
                  <a:srgbClr val="172B33"/>
                </a:solidFill>
                <a:latin typeface="Helvetica Neue"/>
                <a:ea typeface="Helvetica Neue"/>
                <a:cs typeface="Helvetica Neue"/>
              </a:defRPr>
            </a:pPr>
            <a:r>
              <a:rPr sz="1725" b="0">
                <a:solidFill>
                  <a:srgbClr val="172B33"/>
                </a:solidFill>
                <a:latin typeface="Helvetica Neue"/>
                <a:ea typeface="Helvetica Neue"/>
                <a:cs typeface="Helvetica Neue"/>
              </a:rPr>
              <a:t>Passes this RNA gate only</a:t>
            </a:r>
          </a:p>
        </p:txBody>
      </p:sp>
      <p:sp>
        <p:nvSpPr>
          <p:cNvPr id="6" name="">
            <a:extLst xmlns:a="http://schemas.openxmlformats.org/drawingml/2006/main">
              <a:ext uri="{FF2B5EF4-FFF2-40B4-BE49-F238E27FC236}">
                <a16:creationId xmlns:a16="http://schemas.microsoft.com/office/drawing/2014/main" id="{A9471C27-0170-40DC-8895-7A9F5A658666}"/>
              </a:ext>
            </a:extLst>
          </p:cNvPr>
          <p:cNvSpPr>
            <a:spLocks xmlns:a="http://schemas.openxmlformats.org/drawingml/2006/main" noGrp="1"/>
          </p:cNvSpPr>
          <p:nvPr/>
        </p:nvSpPr>
        <p:spPr>
          <a:xfrm xmlns:a="http://schemas.openxmlformats.org/drawingml/2006/main">
            <a:off x="7715250" y="2781300"/>
            <a:ext cx="3810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17312"/>
                </a:solidFill>
                <a:latin typeface="Helvetica Neue"/>
                <a:ea typeface="Helvetica Neue"/>
                <a:cs typeface="Helvetica Neue"/>
              </a:defRPr>
            </a:defPPr>
            <a:lvl1pPr>
              <a:defRPr sz="1875" b="1">
                <a:solidFill>
                  <a:srgbClr val="B17312"/>
                </a:solidFill>
                <a:latin typeface="Helvetica Neue"/>
                <a:ea typeface="Helvetica Neue"/>
                <a:cs typeface="Helvetica Neue"/>
              </a:defRPr>
            </a:lvl1pPr>
            <a:lvl2pPr>
              <a:defRPr sz="1875" b="1">
                <a:solidFill>
                  <a:srgbClr val="B17312"/>
                </a:solidFill>
                <a:latin typeface="Helvetica Neue"/>
                <a:ea typeface="Helvetica Neue"/>
                <a:cs typeface="Helvetica Neue"/>
              </a:defRPr>
            </a:lvl2pPr>
            <a:lvl3pPr>
              <a:defRPr sz="1875" b="1">
                <a:solidFill>
                  <a:srgbClr val="B17312"/>
                </a:solidFill>
                <a:latin typeface="Helvetica Neue"/>
                <a:ea typeface="Helvetica Neue"/>
                <a:cs typeface="Helvetica Neue"/>
              </a:defRPr>
            </a:lvl3pPr>
            <a:lvl4pPr>
              <a:defRPr sz="1875" b="1">
                <a:solidFill>
                  <a:srgbClr val="B17312"/>
                </a:solidFill>
                <a:latin typeface="Helvetica Neue"/>
                <a:ea typeface="Helvetica Neue"/>
                <a:cs typeface="Helvetica Neue"/>
              </a:defRPr>
            </a:lvl4pPr>
            <a:lvl5pPr>
              <a:defRPr sz="1875" b="1">
                <a:solidFill>
                  <a:srgbClr val="B17312"/>
                </a:solidFill>
                <a:latin typeface="Helvetica Neue"/>
                <a:ea typeface="Helvetica Neue"/>
                <a:cs typeface="Helvetica Neue"/>
              </a:defRPr>
            </a:lvl5pPr>
            <a:lvl6pPr>
              <a:defRPr sz="1875" b="1">
                <a:solidFill>
                  <a:srgbClr val="B17312"/>
                </a:solidFill>
                <a:latin typeface="Helvetica Neue"/>
                <a:ea typeface="Helvetica Neue"/>
                <a:cs typeface="Helvetica Neue"/>
              </a:defRPr>
            </a:lvl6pPr>
            <a:lvl7pPr>
              <a:defRPr sz="1875" b="1">
                <a:solidFill>
                  <a:srgbClr val="B17312"/>
                </a:solidFill>
                <a:latin typeface="Helvetica Neue"/>
                <a:ea typeface="Helvetica Neue"/>
                <a:cs typeface="Helvetica Neue"/>
              </a:defRPr>
            </a:lvl7pPr>
            <a:lvl8pPr>
              <a:defRPr sz="1875" b="1">
                <a:solidFill>
                  <a:srgbClr val="B17312"/>
                </a:solidFill>
                <a:latin typeface="Helvetica Neue"/>
                <a:ea typeface="Helvetica Neue"/>
                <a:cs typeface="Helvetica Neue"/>
              </a:defRPr>
            </a:lvl8pPr>
            <a:lvl9pPr>
              <a:defRPr sz="1875" b="1">
                <a:solidFill>
                  <a:srgbClr val="B17312"/>
                </a:solidFill>
                <a:latin typeface="Helvetica Neue"/>
                <a:ea typeface="Helvetica Neue"/>
                <a:cs typeface="Helvetica Neue"/>
              </a:defRPr>
            </a:lvl9pPr>
          </a:lstStyle>
          <a:p xmlns:a="http://schemas.openxmlformats.org/drawingml/2006/main">
            <a:pPr>
              <a:defRPr sz="1875" b="1">
                <a:solidFill>
                  <a:srgbClr val="B17312"/>
                </a:solidFill>
                <a:latin typeface="Helvetica Neue"/>
                <a:ea typeface="Helvetica Neue"/>
                <a:cs typeface="Helvetica Neue"/>
              </a:defRPr>
            </a:pPr>
            <a:r>
              <a:rPr sz="1875" b="1">
                <a:solidFill>
                  <a:srgbClr val="B17312"/>
                </a:solidFill>
                <a:latin typeface="Helvetica Neue"/>
                <a:ea typeface="Helvetica Neue"/>
                <a:cs typeface="Helvetica Neue"/>
              </a:rPr>
              <a:t>Between the cutoffs</a:t>
            </a:r>
          </a:p>
        </p:txBody>
      </p:sp>
      <p:sp>
        <p:nvSpPr>
          <p:cNvPr id="7" name="">
            <a:extLst xmlns:a="http://schemas.openxmlformats.org/drawingml/2006/main">
              <a:ext uri="{FF2B5EF4-FFF2-40B4-BE49-F238E27FC236}">
                <a16:creationId xmlns:a16="http://schemas.microsoft.com/office/drawing/2014/main" id="{127BA253-B08A-483D-97C1-B1AF4AB25A74}"/>
              </a:ext>
            </a:extLst>
          </p:cNvPr>
          <p:cNvSpPr>
            <a:spLocks xmlns:a="http://schemas.openxmlformats.org/drawingml/2006/main" noGrp="1"/>
          </p:cNvSpPr>
          <p:nvPr/>
        </p:nvSpPr>
        <p:spPr>
          <a:xfrm xmlns:a="http://schemas.openxmlformats.org/drawingml/2006/main">
            <a:off x="7715250" y="3162300"/>
            <a:ext cx="3810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2B33"/>
                </a:solidFill>
                <a:latin typeface="Helvetica Neue"/>
                <a:ea typeface="Helvetica Neue"/>
                <a:cs typeface="Helvetica Neue"/>
              </a:defRPr>
            </a:defPPr>
            <a:lvl1pPr>
              <a:defRPr sz="1725" b="0">
                <a:solidFill>
                  <a:srgbClr val="172B33"/>
                </a:solidFill>
                <a:latin typeface="Helvetica Neue"/>
                <a:ea typeface="Helvetica Neue"/>
                <a:cs typeface="Helvetica Neue"/>
              </a:defRPr>
            </a:lvl1pPr>
            <a:lvl2pPr>
              <a:defRPr sz="1725" b="0">
                <a:solidFill>
                  <a:srgbClr val="172B33"/>
                </a:solidFill>
                <a:latin typeface="Helvetica Neue"/>
                <a:ea typeface="Helvetica Neue"/>
                <a:cs typeface="Helvetica Neue"/>
              </a:defRPr>
            </a:lvl2pPr>
            <a:lvl3pPr>
              <a:defRPr sz="1725" b="0">
                <a:solidFill>
                  <a:srgbClr val="172B33"/>
                </a:solidFill>
                <a:latin typeface="Helvetica Neue"/>
                <a:ea typeface="Helvetica Neue"/>
                <a:cs typeface="Helvetica Neue"/>
              </a:defRPr>
            </a:lvl3pPr>
            <a:lvl4pPr>
              <a:defRPr sz="1725" b="0">
                <a:solidFill>
                  <a:srgbClr val="172B33"/>
                </a:solidFill>
                <a:latin typeface="Helvetica Neue"/>
                <a:ea typeface="Helvetica Neue"/>
                <a:cs typeface="Helvetica Neue"/>
              </a:defRPr>
            </a:lvl4pPr>
            <a:lvl5pPr>
              <a:defRPr sz="1725" b="0">
                <a:solidFill>
                  <a:srgbClr val="172B33"/>
                </a:solidFill>
                <a:latin typeface="Helvetica Neue"/>
                <a:ea typeface="Helvetica Neue"/>
                <a:cs typeface="Helvetica Neue"/>
              </a:defRPr>
            </a:lvl5pPr>
            <a:lvl6pPr>
              <a:defRPr sz="1725" b="0">
                <a:solidFill>
                  <a:srgbClr val="172B33"/>
                </a:solidFill>
                <a:latin typeface="Helvetica Neue"/>
                <a:ea typeface="Helvetica Neue"/>
                <a:cs typeface="Helvetica Neue"/>
              </a:defRPr>
            </a:lvl6pPr>
            <a:lvl7pPr>
              <a:defRPr sz="1725" b="0">
                <a:solidFill>
                  <a:srgbClr val="172B33"/>
                </a:solidFill>
                <a:latin typeface="Helvetica Neue"/>
                <a:ea typeface="Helvetica Neue"/>
                <a:cs typeface="Helvetica Neue"/>
              </a:defRPr>
            </a:lvl7pPr>
            <a:lvl8pPr>
              <a:defRPr sz="1725" b="0">
                <a:solidFill>
                  <a:srgbClr val="172B33"/>
                </a:solidFill>
                <a:latin typeface="Helvetica Neue"/>
                <a:ea typeface="Helvetica Neue"/>
                <a:cs typeface="Helvetica Neue"/>
              </a:defRPr>
            </a:lvl8pPr>
            <a:lvl9pPr>
              <a:defRPr sz="1725" b="0">
                <a:solidFill>
                  <a:srgbClr val="172B33"/>
                </a:solidFill>
                <a:latin typeface="Helvetica Neue"/>
                <a:ea typeface="Helvetica Neue"/>
                <a:cs typeface="Helvetica Neue"/>
              </a:defRPr>
            </a:lvl9pPr>
          </a:lstStyle>
          <a:p xmlns:a="http://schemas.openxmlformats.org/drawingml/2006/main">
            <a:pPr>
              <a:defRPr sz="1725" b="0">
                <a:solidFill>
                  <a:srgbClr val="172B33"/>
                </a:solidFill>
                <a:latin typeface="Helvetica Neue"/>
                <a:ea typeface="Helvetica Neue"/>
                <a:cs typeface="Helvetica Neue"/>
              </a:defRPr>
            </a:pPr>
            <a:r>
              <a:rPr sz="1725" b="0">
                <a:solidFill>
                  <a:srgbClr val="172B33"/>
                </a:solidFill>
                <a:latin typeface="Helvetica Neue"/>
                <a:ea typeface="Helvetica Neue"/>
                <a:cs typeface="Helvetica Neue"/>
              </a:rPr>
              <a:t>Exclude from CTA selection</a:t>
            </a:r>
          </a:p>
          <a:p xmlns:a="http://schemas.openxmlformats.org/drawingml/2006/main">
            <a:pPr>
              <a:defRPr sz="1725" b="0">
                <a:solidFill>
                  <a:srgbClr val="172B33"/>
                </a:solidFill>
                <a:latin typeface="Helvetica Neue"/>
                <a:ea typeface="Helvetica Neue"/>
                <a:cs typeface="Helvetica Neue"/>
              </a:defRPr>
            </a:pPr>
            <a:r>
              <a:rPr sz="1725" b="0">
                <a:solidFill>
                  <a:srgbClr val="172B33"/>
                </a:solidFill>
                <a:latin typeface="Helvetica Neue"/>
                <a:ea typeface="Helvetica Neue"/>
                <a:cs typeface="Helvetica Neue"/>
              </a:rPr>
              <a:t>Retain as uncertain self evidence</a:t>
            </a:r>
          </a:p>
        </p:txBody>
      </p:sp>
      <p:sp>
        <p:nvSpPr>
          <p:cNvPr id="8" name="">
            <a:extLst xmlns:a="http://schemas.openxmlformats.org/drawingml/2006/main">
              <a:ext uri="{FF2B5EF4-FFF2-40B4-BE49-F238E27FC236}">
                <a16:creationId xmlns:a16="http://schemas.microsoft.com/office/drawing/2014/main" id="{8A414C0E-6162-4F2A-B719-5154EFD4675C}"/>
              </a:ext>
            </a:extLst>
          </p:cNvPr>
          <p:cNvSpPr>
            <a:spLocks xmlns:a="http://schemas.openxmlformats.org/drawingml/2006/main" noGrp="1"/>
          </p:cNvSpPr>
          <p:nvPr/>
        </p:nvSpPr>
        <p:spPr>
          <a:xfrm xmlns:a="http://schemas.openxmlformats.org/drawingml/2006/main">
            <a:off x="7715250" y="4076700"/>
            <a:ext cx="3810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B94430"/>
                </a:solidFill>
                <a:latin typeface="Helvetica Neue"/>
                <a:ea typeface="Helvetica Neue"/>
                <a:cs typeface="Helvetica Neue"/>
              </a:defRPr>
            </a:defPPr>
            <a:lvl1pPr>
              <a:defRPr sz="1875" b="1">
                <a:solidFill>
                  <a:srgbClr val="B94430"/>
                </a:solidFill>
                <a:latin typeface="Helvetica Neue"/>
                <a:ea typeface="Helvetica Neue"/>
                <a:cs typeface="Helvetica Neue"/>
              </a:defRPr>
            </a:lvl1pPr>
            <a:lvl2pPr>
              <a:defRPr sz="1875" b="1">
                <a:solidFill>
                  <a:srgbClr val="B94430"/>
                </a:solidFill>
                <a:latin typeface="Helvetica Neue"/>
                <a:ea typeface="Helvetica Neue"/>
                <a:cs typeface="Helvetica Neue"/>
              </a:defRPr>
            </a:lvl2pPr>
            <a:lvl3pPr>
              <a:defRPr sz="1875" b="1">
                <a:solidFill>
                  <a:srgbClr val="B94430"/>
                </a:solidFill>
                <a:latin typeface="Helvetica Neue"/>
                <a:ea typeface="Helvetica Neue"/>
                <a:cs typeface="Helvetica Neue"/>
              </a:defRPr>
            </a:lvl3pPr>
            <a:lvl4pPr>
              <a:defRPr sz="1875" b="1">
                <a:solidFill>
                  <a:srgbClr val="B94430"/>
                </a:solidFill>
                <a:latin typeface="Helvetica Neue"/>
                <a:ea typeface="Helvetica Neue"/>
                <a:cs typeface="Helvetica Neue"/>
              </a:defRPr>
            </a:lvl4pPr>
            <a:lvl5pPr>
              <a:defRPr sz="1875" b="1">
                <a:solidFill>
                  <a:srgbClr val="B94430"/>
                </a:solidFill>
                <a:latin typeface="Helvetica Neue"/>
                <a:ea typeface="Helvetica Neue"/>
                <a:cs typeface="Helvetica Neue"/>
              </a:defRPr>
            </a:lvl5pPr>
            <a:lvl6pPr>
              <a:defRPr sz="1875" b="1">
                <a:solidFill>
                  <a:srgbClr val="B94430"/>
                </a:solidFill>
                <a:latin typeface="Helvetica Neue"/>
                <a:ea typeface="Helvetica Neue"/>
                <a:cs typeface="Helvetica Neue"/>
              </a:defRPr>
            </a:lvl6pPr>
            <a:lvl7pPr>
              <a:defRPr sz="1875" b="1">
                <a:solidFill>
                  <a:srgbClr val="B94430"/>
                </a:solidFill>
                <a:latin typeface="Helvetica Neue"/>
                <a:ea typeface="Helvetica Neue"/>
                <a:cs typeface="Helvetica Neue"/>
              </a:defRPr>
            </a:lvl7pPr>
            <a:lvl8pPr>
              <a:defRPr sz="1875" b="1">
                <a:solidFill>
                  <a:srgbClr val="B94430"/>
                </a:solidFill>
                <a:latin typeface="Helvetica Neue"/>
                <a:ea typeface="Helvetica Neue"/>
                <a:cs typeface="Helvetica Neue"/>
              </a:defRPr>
            </a:lvl8pPr>
            <a:lvl9pPr>
              <a:defRPr sz="1875" b="1">
                <a:solidFill>
                  <a:srgbClr val="B94430"/>
                </a:solidFill>
                <a:latin typeface="Helvetica Neue"/>
                <a:ea typeface="Helvetica Neue"/>
                <a:cs typeface="Helvetica Neue"/>
              </a:defRPr>
            </a:lvl9pPr>
          </a:lstStyle>
          <a:p xmlns:a="http://schemas.openxmlformats.org/drawingml/2006/main">
            <a:pPr>
              <a:defRPr sz="1875" b="1">
                <a:solidFill>
                  <a:srgbClr val="B94430"/>
                </a:solidFill>
                <a:latin typeface="Helvetica Neue"/>
                <a:ea typeface="Helvetica Neue"/>
                <a:cs typeface="Helvetica Neue"/>
              </a:defRPr>
            </a:pPr>
            <a:r>
              <a:rPr sz="1875" b="1">
                <a:solidFill>
                  <a:srgbClr val="B94430"/>
                </a:solidFill>
                <a:latin typeface="Helvetica Neue"/>
                <a:ea typeface="Helvetica Neue"/>
                <a:cs typeface="Helvetica Neue"/>
              </a:rPr>
              <a:t>At or above reference cutoff</a:t>
            </a:r>
          </a:p>
        </p:txBody>
      </p:sp>
      <p:sp>
        <p:nvSpPr>
          <p:cNvPr id="9" name="">
            <a:extLst xmlns:a="http://schemas.openxmlformats.org/drawingml/2006/main">
              <a:ext uri="{FF2B5EF4-FFF2-40B4-BE49-F238E27FC236}">
                <a16:creationId xmlns:a16="http://schemas.microsoft.com/office/drawing/2014/main" id="{8C0F370E-30D7-4782-BC4A-04BB4777FB4E}"/>
              </a:ext>
            </a:extLst>
          </p:cNvPr>
          <p:cNvSpPr>
            <a:spLocks xmlns:a="http://schemas.openxmlformats.org/drawingml/2006/main" noGrp="1"/>
          </p:cNvSpPr>
          <p:nvPr/>
        </p:nvSpPr>
        <p:spPr>
          <a:xfrm xmlns:a="http://schemas.openxmlformats.org/drawingml/2006/main">
            <a:off x="7715250" y="4638675"/>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72B33"/>
                </a:solidFill>
                <a:latin typeface="Helvetica Neue"/>
                <a:ea typeface="Helvetica Neue"/>
                <a:cs typeface="Helvetica Neue"/>
              </a:defRPr>
            </a:defPPr>
            <a:lvl1pPr>
              <a:defRPr sz="1725" b="0">
                <a:solidFill>
                  <a:srgbClr val="172B33"/>
                </a:solidFill>
                <a:latin typeface="Helvetica Neue"/>
                <a:ea typeface="Helvetica Neue"/>
                <a:cs typeface="Helvetica Neue"/>
              </a:defRPr>
            </a:lvl1pPr>
            <a:lvl2pPr>
              <a:defRPr sz="1725" b="0">
                <a:solidFill>
                  <a:srgbClr val="172B33"/>
                </a:solidFill>
                <a:latin typeface="Helvetica Neue"/>
                <a:ea typeface="Helvetica Neue"/>
                <a:cs typeface="Helvetica Neue"/>
              </a:defRPr>
            </a:lvl2pPr>
            <a:lvl3pPr>
              <a:defRPr sz="1725" b="0">
                <a:solidFill>
                  <a:srgbClr val="172B33"/>
                </a:solidFill>
                <a:latin typeface="Helvetica Neue"/>
                <a:ea typeface="Helvetica Neue"/>
                <a:cs typeface="Helvetica Neue"/>
              </a:defRPr>
            </a:lvl3pPr>
            <a:lvl4pPr>
              <a:defRPr sz="1725" b="0">
                <a:solidFill>
                  <a:srgbClr val="172B33"/>
                </a:solidFill>
                <a:latin typeface="Helvetica Neue"/>
                <a:ea typeface="Helvetica Neue"/>
                <a:cs typeface="Helvetica Neue"/>
              </a:defRPr>
            </a:lvl4pPr>
            <a:lvl5pPr>
              <a:defRPr sz="1725" b="0">
                <a:solidFill>
                  <a:srgbClr val="172B33"/>
                </a:solidFill>
                <a:latin typeface="Helvetica Neue"/>
                <a:ea typeface="Helvetica Neue"/>
                <a:cs typeface="Helvetica Neue"/>
              </a:defRPr>
            </a:lvl5pPr>
            <a:lvl6pPr>
              <a:defRPr sz="1725" b="0">
                <a:solidFill>
                  <a:srgbClr val="172B33"/>
                </a:solidFill>
                <a:latin typeface="Helvetica Neue"/>
                <a:ea typeface="Helvetica Neue"/>
                <a:cs typeface="Helvetica Neue"/>
              </a:defRPr>
            </a:lvl6pPr>
            <a:lvl7pPr>
              <a:defRPr sz="1725" b="0">
                <a:solidFill>
                  <a:srgbClr val="172B33"/>
                </a:solidFill>
                <a:latin typeface="Helvetica Neue"/>
                <a:ea typeface="Helvetica Neue"/>
                <a:cs typeface="Helvetica Neue"/>
              </a:defRPr>
            </a:lvl7pPr>
            <a:lvl8pPr>
              <a:defRPr sz="1725" b="0">
                <a:solidFill>
                  <a:srgbClr val="172B33"/>
                </a:solidFill>
                <a:latin typeface="Helvetica Neue"/>
                <a:ea typeface="Helvetica Neue"/>
                <a:cs typeface="Helvetica Neue"/>
              </a:defRPr>
            </a:lvl8pPr>
            <a:lvl9pPr>
              <a:defRPr sz="1725" b="0">
                <a:solidFill>
                  <a:srgbClr val="172B33"/>
                </a:solidFill>
                <a:latin typeface="Helvetica Neue"/>
                <a:ea typeface="Helvetica Neue"/>
                <a:cs typeface="Helvetica Neue"/>
              </a:defRPr>
            </a:lvl9pPr>
          </a:lstStyle>
          <a:p xmlns:a="http://schemas.openxmlformats.org/drawingml/2006/main">
            <a:pPr>
              <a:defRPr sz="1725" b="0">
                <a:solidFill>
                  <a:srgbClr val="172B33"/>
                </a:solidFill>
                <a:latin typeface="Helvetica Neue"/>
                <a:ea typeface="Helvetica Neue"/>
                <a:cs typeface="Helvetica Neue"/>
              </a:defRPr>
            </a:pPr>
            <a:r>
              <a:rPr sz="1725" b="0">
                <a:solidFill>
                  <a:srgbClr val="172B33"/>
                </a:solidFill>
                <a:latin typeface="Helvetica Neue"/>
                <a:ea typeface="Helvetica Neue"/>
                <a:cs typeface="Helvetica Neue"/>
              </a:rPr>
              <a:t>RNA-supported exclusion review</a:t>
            </a:r>
          </a:p>
        </p:txBody>
      </p:sp>
      <p:sp>
        <p:nvSpPr>
          <p:cNvPr id="10" name="">
            <a:extLst xmlns:a="http://schemas.openxmlformats.org/drawingml/2006/main">
              <a:ext uri="{FF2B5EF4-FFF2-40B4-BE49-F238E27FC236}">
                <a16:creationId xmlns:a16="http://schemas.microsoft.com/office/drawing/2014/main" id="{34FC3D2B-DB8D-4D6D-A4CF-645CD575C16B}"/>
              </a:ext>
            </a:extLst>
          </p:cNvPr>
          <p:cNvSpPr>
            <a:spLocks xmlns:a="http://schemas.openxmlformats.org/drawingml/2006/main" noGrp="1"/>
          </p:cNvSpPr>
          <p:nvPr/>
        </p:nvSpPr>
        <p:spPr>
          <a:xfrm xmlns:a="http://schemas.openxmlformats.org/drawingml/2006/main">
            <a:off x="514350" y="5181600"/>
            <a:ext cx="1104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172B33"/>
                </a:solidFill>
                <a:latin typeface="Helvetica Neue"/>
                <a:ea typeface="Helvetica Neue"/>
                <a:cs typeface="Helvetica Neue"/>
              </a:defRPr>
            </a:defPPr>
            <a:lvl1pPr>
              <a:defRPr sz="1650" b="1">
                <a:solidFill>
                  <a:srgbClr val="172B33"/>
                </a:solidFill>
                <a:latin typeface="Helvetica Neue"/>
                <a:ea typeface="Helvetica Neue"/>
                <a:cs typeface="Helvetica Neue"/>
              </a:defRPr>
            </a:lvl1pPr>
            <a:lvl2pPr>
              <a:defRPr sz="1650" b="1">
                <a:solidFill>
                  <a:srgbClr val="172B33"/>
                </a:solidFill>
                <a:latin typeface="Helvetica Neue"/>
                <a:ea typeface="Helvetica Neue"/>
                <a:cs typeface="Helvetica Neue"/>
              </a:defRPr>
            </a:lvl2pPr>
            <a:lvl3pPr>
              <a:defRPr sz="1650" b="1">
                <a:solidFill>
                  <a:srgbClr val="172B33"/>
                </a:solidFill>
                <a:latin typeface="Helvetica Neue"/>
                <a:ea typeface="Helvetica Neue"/>
                <a:cs typeface="Helvetica Neue"/>
              </a:defRPr>
            </a:lvl3pPr>
            <a:lvl4pPr>
              <a:defRPr sz="1650" b="1">
                <a:solidFill>
                  <a:srgbClr val="172B33"/>
                </a:solidFill>
                <a:latin typeface="Helvetica Neue"/>
                <a:ea typeface="Helvetica Neue"/>
                <a:cs typeface="Helvetica Neue"/>
              </a:defRPr>
            </a:lvl4pPr>
            <a:lvl5pPr>
              <a:defRPr sz="1650" b="1">
                <a:solidFill>
                  <a:srgbClr val="172B33"/>
                </a:solidFill>
                <a:latin typeface="Helvetica Neue"/>
                <a:ea typeface="Helvetica Neue"/>
                <a:cs typeface="Helvetica Neue"/>
              </a:defRPr>
            </a:lvl5pPr>
            <a:lvl6pPr>
              <a:defRPr sz="1650" b="1">
                <a:solidFill>
                  <a:srgbClr val="172B33"/>
                </a:solidFill>
                <a:latin typeface="Helvetica Neue"/>
                <a:ea typeface="Helvetica Neue"/>
                <a:cs typeface="Helvetica Neue"/>
              </a:defRPr>
            </a:lvl6pPr>
            <a:lvl7pPr>
              <a:defRPr sz="1650" b="1">
                <a:solidFill>
                  <a:srgbClr val="172B33"/>
                </a:solidFill>
                <a:latin typeface="Helvetica Neue"/>
                <a:ea typeface="Helvetica Neue"/>
                <a:cs typeface="Helvetica Neue"/>
              </a:defRPr>
            </a:lvl7pPr>
            <a:lvl8pPr>
              <a:defRPr sz="1650" b="1">
                <a:solidFill>
                  <a:srgbClr val="172B33"/>
                </a:solidFill>
                <a:latin typeface="Helvetica Neue"/>
                <a:ea typeface="Helvetica Neue"/>
                <a:cs typeface="Helvetica Neue"/>
              </a:defRPr>
            </a:lvl8pPr>
            <a:lvl9pPr>
              <a:defRPr sz="1650" b="1">
                <a:solidFill>
                  <a:srgbClr val="172B33"/>
                </a:solidFill>
                <a:latin typeface="Helvetica Neue"/>
                <a:ea typeface="Helvetica Neue"/>
                <a:cs typeface="Helvetica Neue"/>
              </a:defRPr>
            </a:lvl9pPr>
          </a:lstStyle>
          <a:p xmlns:a="http://schemas.openxmlformats.org/drawingml/2006/main">
            <a:pPr>
              <a:defRPr sz="1650" b="1">
                <a:solidFill>
                  <a:srgbClr val="172B33"/>
                </a:solidFill>
                <a:latin typeface="Helvetica Neue"/>
                <a:ea typeface="Helvetica Neue"/>
                <a:cs typeface="Helvetica Neue"/>
              </a:defRPr>
            </a:pPr>
            <a:r>
              <a:rPr sz="1650" b="1">
                <a:solidFill>
                  <a:srgbClr val="172B33"/>
                </a:solidFill>
                <a:latin typeface="Helvetica Neue"/>
                <a:ea typeface="Helvetica Neue"/>
                <a:cs typeface="Helvetica Neue"/>
              </a:rPr>
              <a:t>Negative IHC: missing/uncertain ×1; Approved ×1.25; Supported ×1.5; Enhanced ×2</a:t>
            </a:r>
          </a:p>
        </p:txBody>
      </p:sp>
      <p:sp>
        <p:nvSpPr>
          <p:cNvPr id="11" name="">
            <a:extLst xmlns:a="http://schemas.openxmlformats.org/drawingml/2006/main">
              <a:ext uri="{FF2B5EF4-FFF2-40B4-BE49-F238E27FC236}">
                <a16:creationId xmlns:a16="http://schemas.microsoft.com/office/drawing/2014/main" id="{CF19082C-61E3-418A-9879-45B6FF8DA0D7}"/>
              </a:ext>
            </a:extLst>
          </p:cNvPr>
          <p:cNvSpPr>
            <a:spLocks xmlns:a="http://schemas.openxmlformats.org/drawingml/2006/main" noGrp="1"/>
          </p:cNvSpPr>
          <p:nvPr/>
        </p:nvSpPr>
        <p:spPr>
          <a:xfrm xmlns:a="http://schemas.openxmlformats.org/drawingml/2006/main">
            <a:off x="514350" y="5629275"/>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72B33"/>
                </a:solidFill>
                <a:latin typeface="Helvetica Neue"/>
                <a:ea typeface="Helvetica Neue"/>
                <a:cs typeface="Helvetica Neue"/>
              </a:defRPr>
            </a:defPPr>
            <a:lvl1pPr>
              <a:defRPr sz="1650" b="0">
                <a:solidFill>
                  <a:srgbClr val="172B33"/>
                </a:solidFill>
                <a:latin typeface="Helvetica Neue"/>
                <a:ea typeface="Helvetica Neue"/>
                <a:cs typeface="Helvetica Neue"/>
              </a:defRPr>
            </a:lvl1pPr>
            <a:lvl2pPr>
              <a:defRPr sz="1650" b="0">
                <a:solidFill>
                  <a:srgbClr val="172B33"/>
                </a:solidFill>
                <a:latin typeface="Helvetica Neue"/>
                <a:ea typeface="Helvetica Neue"/>
                <a:cs typeface="Helvetica Neue"/>
              </a:defRPr>
            </a:lvl2pPr>
            <a:lvl3pPr>
              <a:defRPr sz="1650" b="0">
                <a:solidFill>
                  <a:srgbClr val="172B33"/>
                </a:solidFill>
                <a:latin typeface="Helvetica Neue"/>
                <a:ea typeface="Helvetica Neue"/>
                <a:cs typeface="Helvetica Neue"/>
              </a:defRPr>
            </a:lvl3pPr>
            <a:lvl4pPr>
              <a:defRPr sz="1650" b="0">
                <a:solidFill>
                  <a:srgbClr val="172B33"/>
                </a:solidFill>
                <a:latin typeface="Helvetica Neue"/>
                <a:ea typeface="Helvetica Neue"/>
                <a:cs typeface="Helvetica Neue"/>
              </a:defRPr>
            </a:lvl4pPr>
            <a:lvl5pPr>
              <a:defRPr sz="1650" b="0">
                <a:solidFill>
                  <a:srgbClr val="172B33"/>
                </a:solidFill>
                <a:latin typeface="Helvetica Neue"/>
                <a:ea typeface="Helvetica Neue"/>
                <a:cs typeface="Helvetica Neue"/>
              </a:defRPr>
            </a:lvl5pPr>
            <a:lvl6pPr>
              <a:defRPr sz="1650" b="0">
                <a:solidFill>
                  <a:srgbClr val="172B33"/>
                </a:solidFill>
                <a:latin typeface="Helvetica Neue"/>
                <a:ea typeface="Helvetica Neue"/>
                <a:cs typeface="Helvetica Neue"/>
              </a:defRPr>
            </a:lvl6pPr>
            <a:lvl7pPr>
              <a:defRPr sz="1650" b="0">
                <a:solidFill>
                  <a:srgbClr val="172B33"/>
                </a:solidFill>
                <a:latin typeface="Helvetica Neue"/>
                <a:ea typeface="Helvetica Neue"/>
                <a:cs typeface="Helvetica Neue"/>
              </a:defRPr>
            </a:lvl7pPr>
            <a:lvl8pPr>
              <a:defRPr sz="1650" b="0">
                <a:solidFill>
                  <a:srgbClr val="172B33"/>
                </a:solidFill>
                <a:latin typeface="Helvetica Neue"/>
                <a:ea typeface="Helvetica Neue"/>
                <a:cs typeface="Helvetica Neue"/>
              </a:defRPr>
            </a:lvl8pPr>
            <a:lvl9pPr>
              <a:defRPr sz="1650" b="0">
                <a:solidFill>
                  <a:srgbClr val="172B33"/>
                </a:solidFill>
                <a:latin typeface="Helvetica Neue"/>
                <a:ea typeface="Helvetica Neue"/>
                <a:cs typeface="Helvetica Neue"/>
              </a:defRPr>
            </a:lvl9pPr>
          </a:lstStyle>
          <a:p xmlns:a="http://schemas.openxmlformats.org/drawingml/2006/main">
            <a:pPr>
              <a:defRPr sz="1650" b="0">
                <a:solidFill>
                  <a:srgbClr val="172B33"/>
                </a:solidFill>
                <a:latin typeface="Helvetica Neue"/>
                <a:ea typeface="Helvetica Neue"/>
                <a:cs typeface="Helvetica Neue"/>
              </a:defRPr>
            </a:pPr>
            <a:r>
              <a:rPr sz="1650" b="0">
                <a:solidFill>
                  <a:srgbClr val="172B33"/>
                </a:solidFill>
                <a:latin typeface="Helvetica Neue"/>
                <a:ea typeface="Helvetica Neue"/>
                <a:cs typeface="Helvetica Neue"/>
              </a:rPr>
              <a:t>Relax only for matching tissue and cell type with a positive assay control. Reliable positive normal IHC excludes independently.</a:t>
            </a:r>
          </a:p>
        </p:txBody>
      </p:sp>
      <p:sp>
        <p:nvSpPr>
          <p:cNvPr id="12" name="">
            <a:extLst xmlns:a="http://schemas.openxmlformats.org/drawingml/2006/main">
              <a:ext uri="{FF2B5EF4-FFF2-40B4-BE49-F238E27FC236}">
                <a16:creationId xmlns:a16="http://schemas.microsoft.com/office/drawing/2014/main" id="{5A35255A-8BB7-48F8-B41C-B79197354B06}"/>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Support guards: clusters ≥20 reads; DICE ≥3 reported values; cornea ≥5 positive cells and ≥20 counts in ≥2 distinct groups.</a:t>
            </a:r>
          </a:p>
        </p:txBody>
      </p:sp>
    </p:spTree>
    <p:extLst>
      <p:ext uri="{BB962C8B-B14F-4D97-AF65-F5344CB8AC3E}">
        <p14:creationId xmlns:p14="http://schemas.microsoft.com/office/powerpoint/2010/main" val="73228888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1BA3E40-0661-4252-8200-5D9278FE1BF6}"/>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Nomination sources and their overlaps</a:t>
            </a:r>
          </a:p>
        </p:txBody>
      </p:sp>
      <p:graphicFrame>
        <p:nvGraphicFramePr>
          <p:cNvPr id="2" name="">
            <a:extLst xmlns:a="http://schemas.openxmlformats.org/drawingml/2006/main">
              <a:ext uri="{FF2B5EF4-FFF2-40B4-BE49-F238E27FC236}">
                <a16:creationId xmlns:a16="http://schemas.microsoft.com/office/drawing/2014/main" id="{4E93EE2E-DB1E-4ACC-96E8-84C3031C0F82}"/>
              </a:ext>
            </a:extLst>
          </p:cNvPr>
          <p:cNvGraphicFramePr/>
          <p:nvPr/>
        </p:nvGraphicFramePr>
        <p:xfrm>
          <a:off xmlns:a="http://schemas.openxmlformats.org/drawingml/2006/main" x="514350" y="1181100"/>
          <a:ext xmlns:a="http://schemas.openxmlformats.org/drawingml/2006/main" cx="4524375" cy="4095750"/>
        </p:xfrm>
        <a:graphic xmlns:a="http://schemas.openxmlformats.org/drawingml/2006/main">
          <a:graphicData uri="http://schemas.openxmlformats.org/drawingml/2006/table">
            <a:tbl>
              <a:tblPr/>
              <a:tblGrid>
                <a:gridCol w="2428875"/>
                <a:gridCol w="1047750"/>
                <a:gridCol w="1047750"/>
              </a:tblGrid>
              <a:tr h="292554">
                <a:tc>
                  <a:txBody>
                    <a:bodyPr/>
                    <a:lstStyle/>
                    <a:p>
                      <a:r>
                        <a:rPr sz="1500" b="1">
                          <a:solidFill>
                            <a:srgbClr val="FFFFFF"/>
                          </a:solidFill>
                          <a:latin typeface="Helvetica Neue"/>
                          <a:ea typeface="Helvetica Neue"/>
                          <a:cs typeface="Helvetica Neue"/>
                        </a:rPr>
                        <a:t>Paper</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500" b="1">
                          <a:solidFill>
                            <a:srgbClr val="FFFFFF"/>
                          </a:solidFill>
                          <a:latin typeface="Helvetica Neue"/>
                          <a:ea typeface="Helvetica Neue"/>
                          <a:cs typeface="Helvetica Neue"/>
                        </a:rPr>
                        <a:t>Mapped</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500" b="1">
                          <a:solidFill>
                            <a:srgbClr val="FFFFFF"/>
                          </a:solidFill>
                          <a:latin typeface="Helvetica Neue"/>
                          <a:ea typeface="Helvetica Neue"/>
                          <a:cs typeface="Helvetica Neue"/>
                        </a:rPr>
                        <a:t>Selected</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292554">
                <a:tc>
                  <a:txBody>
                    <a:bodyPr/>
                    <a:lstStyle/>
                    <a:p>
                      <a:r>
                        <a:rPr sz="1500" b="0">
                          <a:solidFill>
                            <a:srgbClr val="172B33"/>
                          </a:solidFill>
                          <a:latin typeface="Helvetica Neue"/>
                          <a:ea typeface="Helvetica Neue"/>
                          <a:cs typeface="Helvetica Neue"/>
                        </a:rPr>
                        <a:t>da Silva 2017</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1066</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187</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Wang 2016</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994</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140</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Chang 2019</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986</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162</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Gong 2021</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733</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167</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Bruggeman 2018</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692</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7</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Jamin 2021</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481</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29</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Loriot 2025</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215</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50</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Carter 2023</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103</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30</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Seager 2024</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15</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6</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Bradley 2020</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10</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0</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Bai 2016</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0</a:t>
                      </a:r>
                    </a:p>
                  </a:txBody>
                  <a:tcPr marL="76200" marR="76200" marT="38100" marB="38100">
                    <a:lnR w="4763">
                      <a:solidFill>
                        <a:srgbClr val="D7E2DE"/>
                      </a:solidFill>
                      <a:prstDash val="solid"/>
                    </a:lnR>
                    <a:lnB w="4763">
                      <a:solidFill>
                        <a:srgbClr val="D7E2DE"/>
                      </a:solidFill>
                      <a:prstDash val="solid"/>
                    </a:lnB>
                    <a:solidFill>
                      <a:srgbClr val="FFFFFF"/>
                    </a:solidFill>
                  </a:tcPr>
                </a:tc>
              </a:tr>
              <a:tr h="292554">
                <a:tc>
                  <a:txBody>
                    <a:bodyPr/>
                    <a:lstStyle/>
                    <a:p>
                      <a:r>
                        <a:rPr sz="1500" b="0">
                          <a:solidFill>
                            <a:srgbClr val="172B33"/>
                          </a:solidFill>
                          <a:latin typeface="Helvetica Neue"/>
                          <a:ea typeface="Helvetica Neue"/>
                          <a:cs typeface="Helvetica Neue"/>
                        </a:rPr>
                        <a:t>Garg 2007</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1</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0</a:t>
                      </a:r>
                    </a:p>
                  </a:txBody>
                  <a:tcPr marL="76200" marR="76200" marT="38100" marB="38100">
                    <a:lnR w="4763">
                      <a:solidFill>
                        <a:srgbClr val="D7E2DE"/>
                      </a:solidFill>
                      <a:prstDash val="solid"/>
                    </a:lnR>
                    <a:lnB w="4763">
                      <a:solidFill>
                        <a:srgbClr val="D7E2DE"/>
                      </a:solidFill>
                      <a:prstDash val="solid"/>
                    </a:lnB>
                    <a:solidFill>
                      <a:srgbClr val="F2F6F4"/>
                    </a:solidFill>
                  </a:tcPr>
                </a:tc>
              </a:tr>
              <a:tr h="292554">
                <a:tc>
                  <a:txBody>
                    <a:bodyPr/>
                    <a:lstStyle/>
                    <a:p>
                      <a:r>
                        <a:rPr sz="1500" b="0">
                          <a:solidFill>
                            <a:srgbClr val="172B33"/>
                          </a:solidFill>
                          <a:latin typeface="Helvetica Neue"/>
                          <a:ea typeface="Helvetica Neue"/>
                          <a:cs typeface="Helvetica Neue"/>
                        </a:rPr>
                        <a:t>Boel 1995</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0</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0</a:t>
                      </a:r>
                    </a:p>
                  </a:txBody>
                  <a:tcPr marL="76200" marR="76200" marT="38100" marB="38100">
                    <a:lnR w="4763">
                      <a:solidFill>
                        <a:srgbClr val="D7E2DE"/>
                      </a:solidFill>
                      <a:prstDash val="solid"/>
                    </a:lnR>
                    <a:lnB w="4763">
                      <a:solidFill>
                        <a:srgbClr val="D7E2DE"/>
                      </a:solidFill>
                      <a:prstDash val="solid"/>
                    </a:lnB>
                    <a:solidFill>
                      <a:srgbClr val="FFFFFF"/>
                    </a:solidFill>
                  </a:tcPr>
                </a:tc>
              </a:tr>
            </a:tbl>
          </a:graphicData>
        </a:graphic>
      </p:graphicFrame>
      <p:pic>
        <p:nvPicPr>
          <p:cNvPr id="3" name="">
            <a:extLst xmlns:a="http://schemas.openxmlformats.org/drawingml/2006/main">
              <a:ext uri="{FF2B5EF4-FFF2-40B4-BE49-F238E27FC236}">
                <a16:creationId xmlns:a16="http://schemas.microsoft.com/office/drawing/2014/main" id="{00A34A01-CAFE-484A-8E30-922D22AEBED5}"/>
              </a:ext>
            </a:extLst>
          </p:cNvPr>
          <p:cNvPicPr>
            <a:picLocks xmlns:a="http://schemas.openxmlformats.org/drawingml/2006/main" noChangeAspect="1"/>
          </p:cNvPicPr>
          <p:nvPr/>
        </p:nvPicPr>
        <p:blipFill>
          <a:blip xmlns:r="http://schemas.openxmlformats.org/officeDocument/2006/relationships" xmlns:a="http://schemas.openxmlformats.org/drawingml/2006/main" r:embed="R5d456539f44641cf"/>
          <a:stretch xmlns:a="http://schemas.openxmlformats.org/drawingml/2006/main"/>
        </p:blipFill>
        <p:spPr>
          <a:xfrm xmlns:a="http://schemas.openxmlformats.org/drawingml/2006/main">
            <a:off x="6158474" y="1095375"/>
            <a:ext cx="4589926" cy="4476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6CC6A1D-FAE5-4897-B949-5485F88A119F}"/>
              </a:ext>
            </a:extLst>
          </p:cNvPr>
          <p:cNvSpPr>
            <a:spLocks xmlns:a="http://schemas.openxmlformats.org/drawingml/2006/main" noGrp="1"/>
          </p:cNvSpPr>
          <p:nvPr/>
        </p:nvSpPr>
        <p:spPr>
          <a:xfrm xmlns:a="http://schemas.openxmlformats.org/drawingml/2006/main">
            <a:off x="514350" y="5553075"/>
            <a:ext cx="11049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3776F"/>
                </a:solidFill>
                <a:latin typeface="Helvetica Neue"/>
                <a:ea typeface="Helvetica Neue"/>
                <a:cs typeface="Helvetica Neue"/>
              </a:defRPr>
            </a:defPPr>
            <a:lvl1pPr>
              <a:defRPr sz="2025" b="1">
                <a:solidFill>
                  <a:srgbClr val="13776F"/>
                </a:solidFill>
                <a:latin typeface="Helvetica Neue"/>
                <a:ea typeface="Helvetica Neue"/>
                <a:cs typeface="Helvetica Neue"/>
              </a:defRPr>
            </a:lvl1pPr>
            <a:lvl2pPr>
              <a:defRPr sz="2025" b="1">
                <a:solidFill>
                  <a:srgbClr val="13776F"/>
                </a:solidFill>
                <a:latin typeface="Helvetica Neue"/>
                <a:ea typeface="Helvetica Neue"/>
                <a:cs typeface="Helvetica Neue"/>
              </a:defRPr>
            </a:lvl2pPr>
            <a:lvl3pPr>
              <a:defRPr sz="2025" b="1">
                <a:solidFill>
                  <a:srgbClr val="13776F"/>
                </a:solidFill>
                <a:latin typeface="Helvetica Neue"/>
                <a:ea typeface="Helvetica Neue"/>
                <a:cs typeface="Helvetica Neue"/>
              </a:defRPr>
            </a:lvl3pPr>
            <a:lvl4pPr>
              <a:defRPr sz="2025" b="1">
                <a:solidFill>
                  <a:srgbClr val="13776F"/>
                </a:solidFill>
                <a:latin typeface="Helvetica Neue"/>
                <a:ea typeface="Helvetica Neue"/>
                <a:cs typeface="Helvetica Neue"/>
              </a:defRPr>
            </a:lvl4pPr>
            <a:lvl5pPr>
              <a:defRPr sz="2025" b="1">
                <a:solidFill>
                  <a:srgbClr val="13776F"/>
                </a:solidFill>
                <a:latin typeface="Helvetica Neue"/>
                <a:ea typeface="Helvetica Neue"/>
                <a:cs typeface="Helvetica Neue"/>
              </a:defRPr>
            </a:lvl5pPr>
            <a:lvl6pPr>
              <a:defRPr sz="2025" b="1">
                <a:solidFill>
                  <a:srgbClr val="13776F"/>
                </a:solidFill>
                <a:latin typeface="Helvetica Neue"/>
                <a:ea typeface="Helvetica Neue"/>
                <a:cs typeface="Helvetica Neue"/>
              </a:defRPr>
            </a:lvl6pPr>
            <a:lvl7pPr>
              <a:defRPr sz="2025" b="1">
                <a:solidFill>
                  <a:srgbClr val="13776F"/>
                </a:solidFill>
                <a:latin typeface="Helvetica Neue"/>
                <a:ea typeface="Helvetica Neue"/>
                <a:cs typeface="Helvetica Neue"/>
              </a:defRPr>
            </a:lvl7pPr>
            <a:lvl8pPr>
              <a:defRPr sz="2025" b="1">
                <a:solidFill>
                  <a:srgbClr val="13776F"/>
                </a:solidFill>
                <a:latin typeface="Helvetica Neue"/>
                <a:ea typeface="Helvetica Neue"/>
                <a:cs typeface="Helvetica Neue"/>
              </a:defRPr>
            </a:lvl8pPr>
            <a:lvl9pPr>
              <a:defRPr sz="2025" b="1">
                <a:solidFill>
                  <a:srgbClr val="13776F"/>
                </a:solidFill>
                <a:latin typeface="Helvetica Neue"/>
                <a:ea typeface="Helvetica Neue"/>
                <a:cs typeface="Helvetica Neue"/>
              </a:defRPr>
            </a:lvl9pPr>
          </a:lstStyle>
          <a:p xmlns:a="http://schemas.openxmlformats.org/drawingml/2006/main">
            <a:pPr>
              <a:defRPr sz="2025" b="1">
                <a:solidFill>
                  <a:srgbClr val="13776F"/>
                </a:solidFill>
                <a:latin typeface="Helvetica Neue"/>
                <a:ea typeface="Helvetica Neue"/>
                <a:cs typeface="Helvetica Neue"/>
              </a:defRPr>
            </a:pPr>
            <a:r>
              <a:rPr sz="2025" b="1">
                <a:solidFill>
                  <a:srgbClr val="13776F"/>
                </a:solidFill>
                <a:latin typeface="Helvetica Neue"/>
                <a:ea typeface="Helvetica Neue"/>
                <a:cs typeface="Helvetica Neue"/>
              </a:rPr>
              <a:t>2,538 paper nominees + 2 trial nominees = 2,540 unique genes</a:t>
            </a:r>
          </a:p>
        </p:txBody>
      </p:sp>
      <p:sp>
        <p:nvSpPr>
          <p:cNvPr id="5" name="">
            <a:extLst xmlns:a="http://schemas.openxmlformats.org/drawingml/2006/main">
              <a:ext uri="{FF2B5EF4-FFF2-40B4-BE49-F238E27FC236}">
                <a16:creationId xmlns:a16="http://schemas.microsoft.com/office/drawing/2014/main" id="{5B2302B6-9975-4A06-BCBD-4A6EE09BD5C6}"/>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CLDN6 is explicitly oncofetal in the trial registry. Broad oncofetal signatures and developmental atlases are not yet ingested.</a:t>
            </a:r>
          </a:p>
        </p:txBody>
      </p:sp>
    </p:spTree>
    <p:extLst>
      <p:ext uri="{BB962C8B-B14F-4D97-AF65-F5344CB8AC3E}">
        <p14:creationId xmlns:p14="http://schemas.microsoft.com/office/powerpoint/2010/main" val="183239313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2492C1B-D070-45F3-A329-7DCCD6479A77}"/>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Evidence used for normal-expression filtering</a:t>
            </a:r>
          </a:p>
        </p:txBody>
      </p:sp>
      <p:graphicFrame>
        <p:nvGraphicFramePr>
          <p:cNvPr id="2" name="">
            <a:extLst xmlns:a="http://schemas.openxmlformats.org/drawingml/2006/main">
              <a:ext uri="{FF2B5EF4-FFF2-40B4-BE49-F238E27FC236}">
                <a16:creationId xmlns:a16="http://schemas.microsoft.com/office/drawing/2014/main" id="{3CDA0A47-5F36-4016-8A85-CD893C7D753F}"/>
              </a:ext>
            </a:extLst>
          </p:cNvPr>
          <p:cNvGraphicFramePr/>
          <p:nvPr/>
        </p:nvGraphicFramePr>
        <p:xfrm>
          <a:off xmlns:a="http://schemas.openxmlformats.org/drawingml/2006/main" x="514350" y="1219200"/>
          <a:ext xmlns:a="http://schemas.openxmlformats.org/drawingml/2006/main" cx="11163300" cy="4095750"/>
        </p:xfrm>
        <a:graphic xmlns:a="http://schemas.openxmlformats.org/drawingml/2006/main">
          <a:graphicData uri="http://schemas.openxmlformats.org/drawingml/2006/table">
            <a:tbl>
              <a:tblPr/>
              <a:tblGrid>
                <a:gridCol w="3143250"/>
                <a:gridCol w="3571875"/>
                <a:gridCol w="4448175"/>
              </a:tblGrid>
              <a:tr h="511969">
                <a:tc>
                  <a:txBody>
                    <a:bodyPr/>
                    <a:lstStyle/>
                    <a:p>
                      <a:r>
                        <a:rPr sz="1725" b="1">
                          <a:solidFill>
                            <a:srgbClr val="FFFFFF"/>
                          </a:solidFill>
                          <a:latin typeface="Helvetica Neue"/>
                          <a:ea typeface="Helvetica Neue"/>
                          <a:cs typeface="Helvetica Neue"/>
                        </a:rPr>
                        <a:t>Evidence</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725" b="1">
                          <a:solidFill>
                            <a:srgbClr val="FFFFFF"/>
                          </a:solidFill>
                          <a:latin typeface="Helvetica Neue"/>
                          <a:ea typeface="Helvetica Neue"/>
                          <a:cs typeface="Helvetica Neue"/>
                        </a:rPr>
                        <a:t>Coverage / unit</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725" b="1">
                          <a:solidFill>
                            <a:srgbClr val="FFFFFF"/>
                          </a:solidFill>
                          <a:latin typeface="Helvetica Neue"/>
                          <a:ea typeface="Helvetica Neue"/>
                          <a:cs typeface="Helvetica Neue"/>
                        </a:rPr>
                        <a:t>Role</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511969">
                <a:tc>
                  <a:txBody>
                    <a:bodyPr/>
                    <a:lstStyle/>
                    <a:p>
                      <a:r>
                        <a:rPr sz="1725" b="0">
                          <a:solidFill>
                            <a:srgbClr val="172B33"/>
                          </a:solidFill>
                          <a:latin typeface="Helvetica Neue"/>
                          <a:ea typeface="Helvetica Neue"/>
                          <a:cs typeface="Helvetica Neue"/>
                        </a:rPr>
                        <a:t>HPA bulk RNA</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2,534 genes / nTPM</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Ceiling, reproductive selectivity, breadth</a:t>
                      </a:r>
                    </a:p>
                  </a:txBody>
                  <a:tcPr marL="76200" marR="76200" marT="38100" marB="38100">
                    <a:lnR w="4763">
                      <a:solidFill>
                        <a:srgbClr val="D7E2DE"/>
                      </a:solidFill>
                      <a:prstDash val="solid"/>
                    </a:lnR>
                    <a:lnB w="4763">
                      <a:solidFill>
                        <a:srgbClr val="D7E2DE"/>
                      </a:solidFill>
                      <a:prstDash val="solid"/>
                    </a:lnB>
                    <a:solidFill>
                      <a:srgbClr val="FFFFFF"/>
                    </a:solidFill>
                  </a:tcPr>
                </a:tc>
              </a:tr>
              <a:tr h="511969">
                <a:tc>
                  <a:txBody>
                    <a:bodyPr/>
                    <a:lstStyle/>
                    <a:p>
                      <a:r>
                        <a:rPr sz="1725" b="0">
                          <a:solidFill>
                            <a:srgbClr val="172B33"/>
                          </a:solidFill>
                          <a:latin typeface="Helvetica Neue"/>
                          <a:ea typeface="Helvetica Neue"/>
                          <a:cs typeface="Helvetica Neue"/>
                        </a:rPr>
                        <a:t>HPA IHC + primary antibodies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Tissue / cell reliability</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Protein and assay conflicts</a:t>
                      </a:r>
                    </a:p>
                  </a:txBody>
                  <a:tcPr marL="76200" marR="76200" marT="38100" marB="38100">
                    <a:lnR w="4763">
                      <a:solidFill>
                        <a:srgbClr val="D7E2DE"/>
                      </a:solidFill>
                      <a:prstDash val="solid"/>
                    </a:lnR>
                    <a:lnB w="4763">
                      <a:solidFill>
                        <a:srgbClr val="D7E2DE"/>
                      </a:solidFill>
                      <a:prstDash val="solid"/>
                    </a:lnB>
                    <a:solidFill>
                      <a:srgbClr val="F2F6F4"/>
                    </a:solidFill>
                  </a:tcPr>
                </a:tc>
              </a:tr>
              <a:tr h="511969">
                <a:tc>
                  <a:txBody>
                    <a:bodyPr/>
                    <a:lstStyle/>
                    <a:p>
                      <a:r>
                        <a:rPr sz="1725" b="0">
                          <a:solidFill>
                            <a:srgbClr val="172B33"/>
                          </a:solidFill>
                          <a:latin typeface="Helvetica Neue"/>
                          <a:ea typeface="Helvetica Neue"/>
                          <a:cs typeface="Helvetica Neue"/>
                        </a:rPr>
                        <a:t>HPA tissue / cell clusters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1,095 genes / nTPM</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Rare-cell RNA, ≥20 reads</a:t>
                      </a:r>
                    </a:p>
                  </a:txBody>
                  <a:tcPr marL="76200" marR="76200" marT="38100" marB="38100">
                    <a:lnR w="4763">
                      <a:solidFill>
                        <a:srgbClr val="D7E2DE"/>
                      </a:solidFill>
                      <a:prstDash val="solid"/>
                    </a:lnR>
                    <a:lnB w="4763">
                      <a:solidFill>
                        <a:srgbClr val="D7E2DE"/>
                      </a:solidFill>
                      <a:prstDash val="solid"/>
                    </a:lnB>
                    <a:solidFill>
                      <a:srgbClr val="FFFFFF"/>
                    </a:solidFill>
                  </a:tcPr>
                </a:tc>
              </a:tr>
              <a:tr h="511969">
                <a:tc>
                  <a:txBody>
                    <a:bodyPr/>
                    <a:lstStyle/>
                    <a:p>
                      <a:r>
                        <a:rPr sz="1725" b="0">
                          <a:solidFill>
                            <a:srgbClr val="172B33"/>
                          </a:solidFill>
                          <a:latin typeface="Helvetica Neue"/>
                          <a:ea typeface="Helvetica Neue"/>
                          <a:cs typeface="Helvetica Neue"/>
                        </a:rPr>
                        <a:t>HPA and Monaco immune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1,095 each / native nTPM or TPM</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Sorted immune-cell RNA</a:t>
                      </a:r>
                    </a:p>
                  </a:txBody>
                  <a:tcPr marL="76200" marR="76200" marT="38100" marB="38100">
                    <a:lnR w="4763">
                      <a:solidFill>
                        <a:srgbClr val="D7E2DE"/>
                      </a:solidFill>
                      <a:prstDash val="solid"/>
                    </a:lnR>
                    <a:lnB w="4763">
                      <a:solidFill>
                        <a:srgbClr val="D7E2DE"/>
                      </a:solidFill>
                      <a:prstDash val="solid"/>
                    </a:lnB>
                    <a:solidFill>
                      <a:srgbClr val="F2F6F4"/>
                    </a:solidFill>
                  </a:tcPr>
                </a:tc>
              </a:tr>
              <a:tr h="511969">
                <a:tc>
                  <a:txBody>
                    <a:bodyPr/>
                    <a:lstStyle/>
                    <a:p>
                      <a:r>
                        <a:rPr sz="1725" b="0">
                          <a:solidFill>
                            <a:srgbClr val="172B33"/>
                          </a:solidFill>
                          <a:latin typeface="Helvetica Neue"/>
                          <a:ea typeface="Helvetica Neue"/>
                          <a:cs typeface="Helvetica Neue"/>
                        </a:rPr>
                        <a:t>Original DICE distributions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2,537 genes / TPM, 15 groups</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Recurrence and activated T cells</a:t>
                      </a:r>
                    </a:p>
                  </a:txBody>
                  <a:tcPr marL="76200" marR="76200" marT="38100" marB="38100">
                    <a:lnR w="4763">
                      <a:solidFill>
                        <a:srgbClr val="D7E2DE"/>
                      </a:solidFill>
                      <a:prstDash val="solid"/>
                    </a:lnR>
                    <a:lnB w="4763">
                      <a:solidFill>
                        <a:srgbClr val="D7E2DE"/>
                      </a:solidFill>
                      <a:prstDash val="solid"/>
                    </a:lnB>
                    <a:solidFill>
                      <a:srgbClr val="FFFFFF"/>
                    </a:solidFill>
                  </a:tcPr>
                </a:tc>
              </a:tr>
              <a:tr h="511969">
                <a:tc>
                  <a:txBody>
                    <a:bodyPr/>
                    <a:lstStyle/>
                    <a:p>
                      <a:r>
                        <a:rPr sz="1725" b="0">
                          <a:solidFill>
                            <a:srgbClr val="172B33"/>
                          </a:solidFill>
                          <a:latin typeface="Helvetica Neue"/>
                          <a:ea typeface="Helvetica Neue"/>
                          <a:cs typeface="Helvetica Neue"/>
                        </a:rPr>
                        <a:t>Adult corneal atlas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1,071 genes / CP10K</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Ocular cell types and sample groups</a:t>
                      </a:r>
                    </a:p>
                  </a:txBody>
                  <a:tcPr marL="76200" marR="76200" marT="38100" marB="38100">
                    <a:lnR w="4763">
                      <a:solidFill>
                        <a:srgbClr val="D7E2DE"/>
                      </a:solidFill>
                      <a:prstDash val="solid"/>
                    </a:lnR>
                    <a:lnB w="4763">
                      <a:solidFill>
                        <a:srgbClr val="D7E2DE"/>
                      </a:solidFill>
                      <a:prstDash val="solid"/>
                    </a:lnB>
                    <a:solidFill>
                      <a:srgbClr val="F2F6F4"/>
                    </a:solidFill>
                  </a:tcPr>
                </a:tc>
              </a:tr>
              <a:tr h="511969">
                <a:tc>
                  <a:txBody>
                    <a:bodyPr/>
                    <a:lstStyle/>
                    <a:p>
                      <a:r>
                        <a:rPr sz="1725" b="0">
                          <a:solidFill>
                            <a:srgbClr val="172B33"/>
                          </a:solidFill>
                          <a:latin typeface="Helvetica Neue"/>
                          <a:ea typeface="Helvetica Neue"/>
                          <a:cs typeface="Helvetica Neue"/>
                        </a:rPr>
                        <a:t>Donors, literature and clinical</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Source and uncertainty records</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Variability, protein and clinical context</a:t>
                      </a:r>
                    </a:p>
                  </a:txBody>
                  <a:tcPr marL="76200" marR="76200" marT="38100" marB="38100">
                    <a:lnR w="4763">
                      <a:solidFill>
                        <a:srgbClr val="D7E2DE"/>
                      </a:solidFill>
                      <a:prstDash val="solid"/>
                    </a:lnR>
                    <a:lnB w="4763">
                      <a:solidFill>
                        <a:srgbClr val="D7E2D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649B0B51-A97E-4DE9-89A9-FEF979BFA348}"/>
              </a:ext>
            </a:extLst>
          </p:cNvPr>
          <p:cNvSpPr>
            <a:spLocks xmlns:a="http://schemas.openxmlformats.org/drawingml/2006/main" noGrp="1"/>
          </p:cNvSpPr>
          <p:nvPr/>
        </p:nvSpPr>
        <p:spPr>
          <a:xfrm xmlns:a="http://schemas.openxmlformats.org/drawingml/2006/main">
            <a:off x="514350" y="56959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3776F"/>
                </a:solidFill>
                <a:latin typeface="Helvetica Neue"/>
                <a:ea typeface="Helvetica Neue"/>
                <a:cs typeface="Helvetica Neue"/>
              </a:defRPr>
            </a:defPPr>
            <a:lvl1pPr>
              <a:defRPr sz="1950" b="1">
                <a:solidFill>
                  <a:srgbClr val="13776F"/>
                </a:solidFill>
                <a:latin typeface="Helvetica Neue"/>
                <a:ea typeface="Helvetica Neue"/>
                <a:cs typeface="Helvetica Neue"/>
              </a:defRPr>
            </a:lvl1pPr>
            <a:lvl2pPr>
              <a:defRPr sz="1950" b="1">
                <a:solidFill>
                  <a:srgbClr val="13776F"/>
                </a:solidFill>
                <a:latin typeface="Helvetica Neue"/>
                <a:ea typeface="Helvetica Neue"/>
                <a:cs typeface="Helvetica Neue"/>
              </a:defRPr>
            </a:lvl2pPr>
            <a:lvl3pPr>
              <a:defRPr sz="1950" b="1">
                <a:solidFill>
                  <a:srgbClr val="13776F"/>
                </a:solidFill>
                <a:latin typeface="Helvetica Neue"/>
                <a:ea typeface="Helvetica Neue"/>
                <a:cs typeface="Helvetica Neue"/>
              </a:defRPr>
            </a:lvl3pPr>
            <a:lvl4pPr>
              <a:defRPr sz="1950" b="1">
                <a:solidFill>
                  <a:srgbClr val="13776F"/>
                </a:solidFill>
                <a:latin typeface="Helvetica Neue"/>
                <a:ea typeface="Helvetica Neue"/>
                <a:cs typeface="Helvetica Neue"/>
              </a:defRPr>
            </a:lvl4pPr>
            <a:lvl5pPr>
              <a:defRPr sz="1950" b="1">
                <a:solidFill>
                  <a:srgbClr val="13776F"/>
                </a:solidFill>
                <a:latin typeface="Helvetica Neue"/>
                <a:ea typeface="Helvetica Neue"/>
                <a:cs typeface="Helvetica Neue"/>
              </a:defRPr>
            </a:lvl5pPr>
            <a:lvl6pPr>
              <a:defRPr sz="1950" b="1">
                <a:solidFill>
                  <a:srgbClr val="13776F"/>
                </a:solidFill>
                <a:latin typeface="Helvetica Neue"/>
                <a:ea typeface="Helvetica Neue"/>
                <a:cs typeface="Helvetica Neue"/>
              </a:defRPr>
            </a:lvl6pPr>
            <a:lvl7pPr>
              <a:defRPr sz="1950" b="1">
                <a:solidFill>
                  <a:srgbClr val="13776F"/>
                </a:solidFill>
                <a:latin typeface="Helvetica Neue"/>
                <a:ea typeface="Helvetica Neue"/>
                <a:cs typeface="Helvetica Neue"/>
              </a:defRPr>
            </a:lvl7pPr>
            <a:lvl8pPr>
              <a:defRPr sz="1950" b="1">
                <a:solidFill>
                  <a:srgbClr val="13776F"/>
                </a:solidFill>
                <a:latin typeface="Helvetica Neue"/>
                <a:ea typeface="Helvetica Neue"/>
                <a:cs typeface="Helvetica Neue"/>
              </a:defRPr>
            </a:lvl8pPr>
            <a:lvl9pPr>
              <a:defRPr sz="1950" b="1">
                <a:solidFill>
                  <a:srgbClr val="13776F"/>
                </a:solidFill>
                <a:latin typeface="Helvetica Neue"/>
                <a:ea typeface="Helvetica Neue"/>
                <a:cs typeface="Helvetica Neue"/>
              </a:defRPr>
            </a:lvl9pPr>
          </a:lstStyle>
          <a:p xmlns:a="http://schemas.openxmlformats.org/drawingml/2006/main">
            <a:pPr>
              <a:defRPr sz="1950" b="1">
                <a:solidFill>
                  <a:srgbClr val="13776F"/>
                </a:solidFill>
                <a:latin typeface="Helvetica Neue"/>
                <a:ea typeface="Helvetica Neue"/>
                <a:cs typeface="Helvetica Neue"/>
              </a:defRPr>
            </a:pPr>
            <a:r>
              <a:rPr sz="1950" b="1">
                <a:solidFill>
                  <a:srgbClr val="13776F"/>
                </a:solidFill>
                <a:latin typeface="Helvetica Neue"/>
                <a:ea typeface="Helvetica Neue"/>
                <a:cs typeface="Helvetica Neue"/>
              </a:rPr>
              <a:t>Missing coverage remains unknown. RNA, protein staining and clinical outcomes retain separate meanings.</a:t>
            </a:r>
          </a:p>
        </p:txBody>
      </p:sp>
      <p:sp>
        <p:nvSpPr>
          <p:cNvPr id="4" name="">
            <a:extLst xmlns:a="http://schemas.openxmlformats.org/drawingml/2006/main">
              <a:ext uri="{FF2B5EF4-FFF2-40B4-BE49-F238E27FC236}">
                <a16:creationId xmlns:a16="http://schemas.microsoft.com/office/drawing/2014/main" id="{CCAEC7A5-76D2-45F9-AC18-043E770F56FA}"/>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HPA DICE summaries are descriptive only. The current audit is a selected source extract, not complete atlas coverage.</a:t>
            </a:r>
          </a:p>
        </p:txBody>
      </p:sp>
    </p:spTree>
    <p:extLst>
      <p:ext uri="{BB962C8B-B14F-4D97-AF65-F5344CB8AC3E}">
        <p14:creationId xmlns:p14="http://schemas.microsoft.com/office/powerpoint/2010/main" val="137985565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3F634F6-2B9F-43E2-88AE-0ABBF84FE92F}"/>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The current filtering funnel</a:t>
            </a:r>
          </a:p>
        </p:txBody>
      </p:sp>
      <p:graphicFrame>
        <p:nvGraphicFramePr>
          <p:cNvPr id="2" name="Chart">
            <a:extLst xmlns:a="http://schemas.openxmlformats.org/drawingml/2006/main">
              <a:ext uri="{FF2B5EF4-FFF2-40B4-BE49-F238E27FC236}">
                <a16:creationId xmlns:a16="http://schemas.microsoft.com/office/drawing/2014/main" id="{37A1222F-562F-4608-8727-AFBA877B22D5}"/>
              </a:ext>
            </a:extLst>
          </p:cNvPr>
          <p:cNvGraphicFramePr/>
          <p:nvPr/>
        </p:nvGraphicFramePr>
        <p:xfrm>
          <a:off xmlns:a="http://schemas.openxmlformats.org/drawingml/2006/main" x="514350" y="1238250"/>
          <a:ext xmlns:a="http://schemas.openxmlformats.org/drawingml/2006/main" cx="6619875" cy="3905250"/>
        </p:xfrm>
        <a:graphic xmlns:a="http://schemas.openxmlformats.org/drawingml/2006/main">
          <a:graphicData uri="http://schemas.openxmlformats.org/drawingml/2006/chart">
            <c:chart xmlns:r="http://schemas.openxmlformats.org/officeDocument/2006/relationships" xmlns:c="http://schemas.openxmlformats.org/drawingml/2006/chart" r:id="R857267f0211e45d9"/>
          </a:graphicData>
        </a:graphic>
      </p:graphicFrame>
      <p:sp>
        <p:nvSpPr>
          <p:cNvPr id="3" name="">
            <a:extLst xmlns:a="http://schemas.openxmlformats.org/drawingml/2006/main">
              <a:ext uri="{FF2B5EF4-FFF2-40B4-BE49-F238E27FC236}">
                <a16:creationId xmlns:a16="http://schemas.microsoft.com/office/drawing/2014/main" id="{98CEB8BD-E857-444D-8123-9653D43BBCBC}"/>
              </a:ext>
            </a:extLst>
          </p:cNvPr>
          <p:cNvSpPr>
            <a:spLocks xmlns:a="http://schemas.openxmlformats.org/drawingml/2006/main" noGrp="1"/>
          </p:cNvSpPr>
          <p:nvPr/>
        </p:nvSpPr>
        <p:spPr>
          <a:xfrm xmlns:a="http://schemas.openxmlformats.org/drawingml/2006/main">
            <a:off x="7620000" y="1381125"/>
            <a:ext cx="4000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B94430"/>
                </a:solidFill>
                <a:latin typeface="Helvetica Neue"/>
                <a:ea typeface="Helvetica Neue"/>
                <a:cs typeface="Helvetica Neue"/>
              </a:defRPr>
            </a:defPPr>
            <a:lvl1pPr>
              <a:defRPr sz="2100" b="1">
                <a:solidFill>
                  <a:srgbClr val="B94430"/>
                </a:solidFill>
                <a:latin typeface="Helvetica Neue"/>
                <a:ea typeface="Helvetica Neue"/>
                <a:cs typeface="Helvetica Neue"/>
              </a:defRPr>
            </a:lvl1pPr>
            <a:lvl2pPr>
              <a:defRPr sz="2100" b="1">
                <a:solidFill>
                  <a:srgbClr val="B94430"/>
                </a:solidFill>
                <a:latin typeface="Helvetica Neue"/>
                <a:ea typeface="Helvetica Neue"/>
                <a:cs typeface="Helvetica Neue"/>
              </a:defRPr>
            </a:lvl2pPr>
            <a:lvl3pPr>
              <a:defRPr sz="2100" b="1">
                <a:solidFill>
                  <a:srgbClr val="B94430"/>
                </a:solidFill>
                <a:latin typeface="Helvetica Neue"/>
                <a:ea typeface="Helvetica Neue"/>
                <a:cs typeface="Helvetica Neue"/>
              </a:defRPr>
            </a:lvl3pPr>
            <a:lvl4pPr>
              <a:defRPr sz="2100" b="1">
                <a:solidFill>
                  <a:srgbClr val="B94430"/>
                </a:solidFill>
                <a:latin typeface="Helvetica Neue"/>
                <a:ea typeface="Helvetica Neue"/>
                <a:cs typeface="Helvetica Neue"/>
              </a:defRPr>
            </a:lvl4pPr>
            <a:lvl5pPr>
              <a:defRPr sz="2100" b="1">
                <a:solidFill>
                  <a:srgbClr val="B94430"/>
                </a:solidFill>
                <a:latin typeface="Helvetica Neue"/>
                <a:ea typeface="Helvetica Neue"/>
                <a:cs typeface="Helvetica Neue"/>
              </a:defRPr>
            </a:lvl5pPr>
            <a:lvl6pPr>
              <a:defRPr sz="2100" b="1">
                <a:solidFill>
                  <a:srgbClr val="B94430"/>
                </a:solidFill>
                <a:latin typeface="Helvetica Neue"/>
                <a:ea typeface="Helvetica Neue"/>
                <a:cs typeface="Helvetica Neue"/>
              </a:defRPr>
            </a:lvl6pPr>
            <a:lvl7pPr>
              <a:defRPr sz="2100" b="1">
                <a:solidFill>
                  <a:srgbClr val="B94430"/>
                </a:solidFill>
                <a:latin typeface="Helvetica Neue"/>
                <a:ea typeface="Helvetica Neue"/>
                <a:cs typeface="Helvetica Neue"/>
              </a:defRPr>
            </a:lvl7pPr>
            <a:lvl8pPr>
              <a:defRPr sz="2100" b="1">
                <a:solidFill>
                  <a:srgbClr val="B94430"/>
                </a:solidFill>
                <a:latin typeface="Helvetica Neue"/>
                <a:ea typeface="Helvetica Neue"/>
                <a:cs typeface="Helvetica Neue"/>
              </a:defRPr>
            </a:lvl8pPr>
            <a:lvl9pPr>
              <a:defRPr sz="2100" b="1">
                <a:solidFill>
                  <a:srgbClr val="B94430"/>
                </a:solidFill>
                <a:latin typeface="Helvetica Neue"/>
                <a:ea typeface="Helvetica Neue"/>
                <a:cs typeface="Helvetica Neue"/>
              </a:defRPr>
            </a:lvl9pPr>
          </a:lstStyle>
          <a:p xmlns:a="http://schemas.openxmlformats.org/drawingml/2006/main">
            <a:pPr>
              <a:defRPr sz="2100" b="1">
                <a:solidFill>
                  <a:srgbClr val="B94430"/>
                </a:solidFill>
                <a:latin typeface="Helvetica Neue"/>
                <a:ea typeface="Helvetica Neue"/>
                <a:cs typeface="Helvetica Neue"/>
              </a:defRPr>
            </a:pPr>
            <a:r>
              <a:rPr sz="2100" b="1">
                <a:solidFill>
                  <a:srgbClr val="B94430"/>
                </a:solidFill>
                <a:latin typeface="Helvetica Neue"/>
                <a:ea typeface="Helvetica Neue"/>
                <a:cs typeface="Helvetica Neue"/>
              </a:rPr>
              <a:t>1,585 normal exclusions</a:t>
            </a:r>
          </a:p>
        </p:txBody>
      </p:sp>
      <p:sp>
        <p:nvSpPr>
          <p:cNvPr id="4" name="">
            <a:extLst xmlns:a="http://schemas.openxmlformats.org/drawingml/2006/main">
              <a:ext uri="{FF2B5EF4-FFF2-40B4-BE49-F238E27FC236}">
                <a16:creationId xmlns:a16="http://schemas.microsoft.com/office/drawing/2014/main" id="{520721FC-F84A-4BC3-B97F-0FC667D0FDEF}"/>
              </a:ext>
            </a:extLst>
          </p:cNvPr>
          <p:cNvSpPr>
            <a:spLocks xmlns:a="http://schemas.openxmlformats.org/drawingml/2006/main" noGrp="1"/>
          </p:cNvSpPr>
          <p:nvPr/>
        </p:nvSpPr>
        <p:spPr>
          <a:xfrm xmlns:a="http://schemas.openxmlformats.org/drawingml/2006/main">
            <a:off x="7620000" y="1885950"/>
            <a:ext cx="4000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2B33"/>
                </a:solidFill>
                <a:latin typeface="Helvetica Neue"/>
                <a:ea typeface="Helvetica Neue"/>
                <a:cs typeface="Helvetica Neue"/>
              </a:defRPr>
            </a:defPPr>
            <a:lvl1pPr>
              <a:defRPr sz="1875" b="0">
                <a:solidFill>
                  <a:srgbClr val="172B33"/>
                </a:solidFill>
                <a:latin typeface="Helvetica Neue"/>
                <a:ea typeface="Helvetica Neue"/>
                <a:cs typeface="Helvetica Neue"/>
              </a:defRPr>
            </a:lvl1pPr>
            <a:lvl2pPr>
              <a:defRPr sz="1875" b="0">
                <a:solidFill>
                  <a:srgbClr val="172B33"/>
                </a:solidFill>
                <a:latin typeface="Helvetica Neue"/>
                <a:ea typeface="Helvetica Neue"/>
                <a:cs typeface="Helvetica Neue"/>
              </a:defRPr>
            </a:lvl2pPr>
            <a:lvl3pPr>
              <a:defRPr sz="1875" b="0">
                <a:solidFill>
                  <a:srgbClr val="172B33"/>
                </a:solidFill>
                <a:latin typeface="Helvetica Neue"/>
                <a:ea typeface="Helvetica Neue"/>
                <a:cs typeface="Helvetica Neue"/>
              </a:defRPr>
            </a:lvl3pPr>
            <a:lvl4pPr>
              <a:defRPr sz="1875" b="0">
                <a:solidFill>
                  <a:srgbClr val="172B33"/>
                </a:solidFill>
                <a:latin typeface="Helvetica Neue"/>
                <a:ea typeface="Helvetica Neue"/>
                <a:cs typeface="Helvetica Neue"/>
              </a:defRPr>
            </a:lvl4pPr>
            <a:lvl5pPr>
              <a:defRPr sz="1875" b="0">
                <a:solidFill>
                  <a:srgbClr val="172B33"/>
                </a:solidFill>
                <a:latin typeface="Helvetica Neue"/>
                <a:ea typeface="Helvetica Neue"/>
                <a:cs typeface="Helvetica Neue"/>
              </a:defRPr>
            </a:lvl5pPr>
            <a:lvl6pPr>
              <a:defRPr sz="1875" b="0">
                <a:solidFill>
                  <a:srgbClr val="172B33"/>
                </a:solidFill>
                <a:latin typeface="Helvetica Neue"/>
                <a:ea typeface="Helvetica Neue"/>
                <a:cs typeface="Helvetica Neue"/>
              </a:defRPr>
            </a:lvl6pPr>
            <a:lvl7pPr>
              <a:defRPr sz="1875" b="0">
                <a:solidFill>
                  <a:srgbClr val="172B33"/>
                </a:solidFill>
                <a:latin typeface="Helvetica Neue"/>
                <a:ea typeface="Helvetica Neue"/>
                <a:cs typeface="Helvetica Neue"/>
              </a:defRPr>
            </a:lvl7pPr>
            <a:lvl8pPr>
              <a:defRPr sz="1875" b="0">
                <a:solidFill>
                  <a:srgbClr val="172B33"/>
                </a:solidFill>
                <a:latin typeface="Helvetica Neue"/>
                <a:ea typeface="Helvetica Neue"/>
                <a:cs typeface="Helvetica Neue"/>
              </a:defRPr>
            </a:lvl8pPr>
            <a:lvl9pPr>
              <a:defRPr sz="1875" b="0">
                <a:solidFill>
                  <a:srgbClr val="172B33"/>
                </a:solidFill>
                <a:latin typeface="Helvetica Neue"/>
                <a:ea typeface="Helvetica Neue"/>
                <a:cs typeface="Helvetica Neue"/>
              </a:defRPr>
            </a:lvl9pPr>
          </a:lstStyle>
          <a:p xmlns:a="http://schemas.openxmlformats.org/drawingml/2006/main">
            <a:pPr>
              <a:defRPr sz="1875" b="0">
                <a:solidFill>
                  <a:srgbClr val="172B33"/>
                </a:solidFill>
                <a:latin typeface="Helvetica Neue"/>
                <a:ea typeface="Helvetica Neue"/>
                <a:cs typeface="Helvetica Neue"/>
              </a:defRPr>
            </a:pPr>
            <a:r>
              <a:rPr sz="1875" b="0">
                <a:solidFill>
                  <a:srgbClr val="172B33"/>
                </a:solidFill>
                <a:latin typeface="Helvetica Neue"/>
                <a:ea typeface="Helvetica Neue"/>
                <a:cs typeface="Helvetica Neue"/>
              </a:rPr>
              <a:t>Protein 845</a:t>
            </a:r>
          </a:p>
          <a:p xmlns:a="http://schemas.openxmlformats.org/drawingml/2006/main">
            <a:pPr>
              <a:defRPr sz="1875" b="0">
                <a:solidFill>
                  <a:srgbClr val="172B33"/>
                </a:solidFill>
                <a:latin typeface="Helvetica Neue"/>
                <a:ea typeface="Helvetica Neue"/>
                <a:cs typeface="Helvetica Neue"/>
              </a:defRPr>
            </a:pPr>
            <a:r>
              <a:rPr sz="1875" b="0">
                <a:solidFill>
                  <a:srgbClr val="172B33"/>
                </a:solidFill>
                <a:latin typeface="Helvetica Neue"/>
                <a:ea typeface="Helvetica Neue"/>
                <a:cs typeface="Helvetica Neue"/>
              </a:rPr>
              <a:t>RNA 603</a:t>
            </a:r>
          </a:p>
          <a:p xmlns:a="http://schemas.openxmlformats.org/drawingml/2006/main">
            <a:pPr>
              <a:defRPr sz="1875" b="0">
                <a:solidFill>
                  <a:srgbClr val="172B33"/>
                </a:solidFill>
                <a:latin typeface="Helvetica Neue"/>
                <a:ea typeface="Helvetica Neue"/>
                <a:cs typeface="Helvetica Neue"/>
              </a:defRPr>
            </a:pPr>
            <a:r>
              <a:rPr sz="1875" b="0">
                <a:solidFill>
                  <a:srgbClr val="172B33"/>
                </a:solidFill>
                <a:latin typeface="Helvetica Neue"/>
                <a:ea typeface="Helvetica Neue"/>
                <a:cs typeface="Helvetica Neue"/>
              </a:rPr>
              <a:t>High RNA 128</a:t>
            </a:r>
          </a:p>
          <a:p xmlns:a="http://schemas.openxmlformats.org/drawingml/2006/main">
            <a:pPr>
              <a:defRPr sz="1875" b="0">
                <a:solidFill>
                  <a:srgbClr val="172B33"/>
                </a:solidFill>
                <a:latin typeface="Helvetica Neue"/>
                <a:ea typeface="Helvetica Neue"/>
                <a:cs typeface="Helvetica Neue"/>
              </a:defRPr>
            </a:pPr>
            <a:r>
              <a:rPr sz="1875" b="0">
                <a:solidFill>
                  <a:srgbClr val="172B33"/>
                </a:solidFill>
                <a:latin typeface="Helvetica Neue"/>
                <a:ea typeface="Helvetica Neue"/>
                <a:cs typeface="Helvetica Neue"/>
              </a:rPr>
              <a:t>Other normal / safety 9</a:t>
            </a:r>
          </a:p>
        </p:txBody>
      </p:sp>
      <p:sp>
        <p:nvSpPr>
          <p:cNvPr id="5" name="">
            <a:extLst xmlns:a="http://schemas.openxmlformats.org/drawingml/2006/main">
              <a:ext uri="{FF2B5EF4-FFF2-40B4-BE49-F238E27FC236}">
                <a16:creationId xmlns:a16="http://schemas.microsoft.com/office/drawing/2014/main" id="{7F6AB1A3-43D5-4C3C-9412-E75F0D50A1F2}"/>
              </a:ext>
            </a:extLst>
          </p:cNvPr>
          <p:cNvSpPr>
            <a:spLocks xmlns:a="http://schemas.openxmlformats.org/drawingml/2006/main" noGrp="1"/>
          </p:cNvSpPr>
          <p:nvPr/>
        </p:nvSpPr>
        <p:spPr>
          <a:xfrm xmlns:a="http://schemas.openxmlformats.org/drawingml/2006/main">
            <a:off x="7620000" y="3638550"/>
            <a:ext cx="4000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B17312"/>
                </a:solidFill>
                <a:latin typeface="Helvetica Neue"/>
                <a:ea typeface="Helvetica Neue"/>
                <a:cs typeface="Helvetica Neue"/>
              </a:defRPr>
            </a:defPPr>
            <a:lvl1pPr>
              <a:defRPr sz="2100" b="1">
                <a:solidFill>
                  <a:srgbClr val="B17312"/>
                </a:solidFill>
                <a:latin typeface="Helvetica Neue"/>
                <a:ea typeface="Helvetica Neue"/>
                <a:cs typeface="Helvetica Neue"/>
              </a:defRPr>
            </a:lvl1pPr>
            <a:lvl2pPr>
              <a:defRPr sz="2100" b="1">
                <a:solidFill>
                  <a:srgbClr val="B17312"/>
                </a:solidFill>
                <a:latin typeface="Helvetica Neue"/>
                <a:ea typeface="Helvetica Neue"/>
                <a:cs typeface="Helvetica Neue"/>
              </a:defRPr>
            </a:lvl2pPr>
            <a:lvl3pPr>
              <a:defRPr sz="2100" b="1">
                <a:solidFill>
                  <a:srgbClr val="B17312"/>
                </a:solidFill>
                <a:latin typeface="Helvetica Neue"/>
                <a:ea typeface="Helvetica Neue"/>
                <a:cs typeface="Helvetica Neue"/>
              </a:defRPr>
            </a:lvl3pPr>
            <a:lvl4pPr>
              <a:defRPr sz="2100" b="1">
                <a:solidFill>
                  <a:srgbClr val="B17312"/>
                </a:solidFill>
                <a:latin typeface="Helvetica Neue"/>
                <a:ea typeface="Helvetica Neue"/>
                <a:cs typeface="Helvetica Neue"/>
              </a:defRPr>
            </a:lvl4pPr>
            <a:lvl5pPr>
              <a:defRPr sz="2100" b="1">
                <a:solidFill>
                  <a:srgbClr val="B17312"/>
                </a:solidFill>
                <a:latin typeface="Helvetica Neue"/>
                <a:ea typeface="Helvetica Neue"/>
                <a:cs typeface="Helvetica Neue"/>
              </a:defRPr>
            </a:lvl5pPr>
            <a:lvl6pPr>
              <a:defRPr sz="2100" b="1">
                <a:solidFill>
                  <a:srgbClr val="B17312"/>
                </a:solidFill>
                <a:latin typeface="Helvetica Neue"/>
                <a:ea typeface="Helvetica Neue"/>
                <a:cs typeface="Helvetica Neue"/>
              </a:defRPr>
            </a:lvl6pPr>
            <a:lvl7pPr>
              <a:defRPr sz="2100" b="1">
                <a:solidFill>
                  <a:srgbClr val="B17312"/>
                </a:solidFill>
                <a:latin typeface="Helvetica Neue"/>
                <a:ea typeface="Helvetica Neue"/>
                <a:cs typeface="Helvetica Neue"/>
              </a:defRPr>
            </a:lvl7pPr>
            <a:lvl8pPr>
              <a:defRPr sz="2100" b="1">
                <a:solidFill>
                  <a:srgbClr val="B17312"/>
                </a:solidFill>
                <a:latin typeface="Helvetica Neue"/>
                <a:ea typeface="Helvetica Neue"/>
                <a:cs typeface="Helvetica Neue"/>
              </a:defRPr>
            </a:lvl8pPr>
            <a:lvl9pPr>
              <a:defRPr sz="2100" b="1">
                <a:solidFill>
                  <a:srgbClr val="B17312"/>
                </a:solidFill>
                <a:latin typeface="Helvetica Neue"/>
                <a:ea typeface="Helvetica Neue"/>
                <a:cs typeface="Helvetica Neue"/>
              </a:defRPr>
            </a:lvl9pPr>
          </a:lstStyle>
          <a:p xmlns:a="http://schemas.openxmlformats.org/drawingml/2006/main">
            <a:pPr>
              <a:defRPr sz="2100" b="1">
                <a:solidFill>
                  <a:srgbClr val="B17312"/>
                </a:solidFill>
                <a:latin typeface="Helvetica Neue"/>
                <a:ea typeface="Helvetica Neue"/>
                <a:cs typeface="Helvetica Neue"/>
              </a:defRPr>
            </a:pPr>
            <a:r>
              <a:rPr sz="2100" b="1">
                <a:solidFill>
                  <a:srgbClr val="B17312"/>
                </a:solidFill>
                <a:latin typeface="Helvetica Neue"/>
                <a:ea typeface="Helvetica Neue"/>
                <a:cs typeface="Helvetica Neue"/>
              </a:rPr>
              <a:t>740 unresolved or ineligible</a:t>
            </a:r>
          </a:p>
        </p:txBody>
      </p:sp>
      <p:sp>
        <p:nvSpPr>
          <p:cNvPr id="6" name="">
            <a:extLst xmlns:a="http://schemas.openxmlformats.org/drawingml/2006/main">
              <a:ext uri="{FF2B5EF4-FFF2-40B4-BE49-F238E27FC236}">
                <a16:creationId xmlns:a16="http://schemas.microsoft.com/office/drawing/2014/main" id="{1E51E21D-EAB6-4F60-AC80-0E8A53EC15D7}"/>
              </a:ext>
            </a:extLst>
          </p:cNvPr>
          <p:cNvSpPr>
            <a:spLocks xmlns:a="http://schemas.openxmlformats.org/drawingml/2006/main" noGrp="1"/>
          </p:cNvSpPr>
          <p:nvPr/>
        </p:nvSpPr>
        <p:spPr>
          <a:xfrm xmlns:a="http://schemas.openxmlformats.org/drawingml/2006/main">
            <a:off x="7620000" y="4324350"/>
            <a:ext cx="4000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72B33"/>
                </a:solidFill>
                <a:latin typeface="Helvetica Neue"/>
                <a:ea typeface="Helvetica Neue"/>
                <a:cs typeface="Helvetica Neue"/>
              </a:defRPr>
            </a:defPPr>
            <a:lvl1pPr>
              <a:defRPr sz="1800" b="0">
                <a:solidFill>
                  <a:srgbClr val="172B33"/>
                </a:solidFill>
                <a:latin typeface="Helvetica Neue"/>
                <a:ea typeface="Helvetica Neue"/>
                <a:cs typeface="Helvetica Neue"/>
              </a:defRPr>
            </a:lvl1pPr>
            <a:lvl2pPr>
              <a:defRPr sz="1800" b="0">
                <a:solidFill>
                  <a:srgbClr val="172B33"/>
                </a:solidFill>
                <a:latin typeface="Helvetica Neue"/>
                <a:ea typeface="Helvetica Neue"/>
                <a:cs typeface="Helvetica Neue"/>
              </a:defRPr>
            </a:lvl2pPr>
            <a:lvl3pPr>
              <a:defRPr sz="1800" b="0">
                <a:solidFill>
                  <a:srgbClr val="172B33"/>
                </a:solidFill>
                <a:latin typeface="Helvetica Neue"/>
                <a:ea typeface="Helvetica Neue"/>
                <a:cs typeface="Helvetica Neue"/>
              </a:defRPr>
            </a:lvl3pPr>
            <a:lvl4pPr>
              <a:defRPr sz="1800" b="0">
                <a:solidFill>
                  <a:srgbClr val="172B33"/>
                </a:solidFill>
                <a:latin typeface="Helvetica Neue"/>
                <a:ea typeface="Helvetica Neue"/>
                <a:cs typeface="Helvetica Neue"/>
              </a:defRPr>
            </a:lvl4pPr>
            <a:lvl5pPr>
              <a:defRPr sz="1800" b="0">
                <a:solidFill>
                  <a:srgbClr val="172B33"/>
                </a:solidFill>
                <a:latin typeface="Helvetica Neue"/>
                <a:ea typeface="Helvetica Neue"/>
                <a:cs typeface="Helvetica Neue"/>
              </a:defRPr>
            </a:lvl5pPr>
            <a:lvl6pPr>
              <a:defRPr sz="1800" b="0">
                <a:solidFill>
                  <a:srgbClr val="172B33"/>
                </a:solidFill>
                <a:latin typeface="Helvetica Neue"/>
                <a:ea typeface="Helvetica Neue"/>
                <a:cs typeface="Helvetica Neue"/>
              </a:defRPr>
            </a:lvl6pPr>
            <a:lvl7pPr>
              <a:defRPr sz="1800" b="0">
                <a:solidFill>
                  <a:srgbClr val="172B33"/>
                </a:solidFill>
                <a:latin typeface="Helvetica Neue"/>
                <a:ea typeface="Helvetica Neue"/>
                <a:cs typeface="Helvetica Neue"/>
              </a:defRPr>
            </a:lvl7pPr>
            <a:lvl8pPr>
              <a:defRPr sz="1800" b="0">
                <a:solidFill>
                  <a:srgbClr val="172B33"/>
                </a:solidFill>
                <a:latin typeface="Helvetica Neue"/>
                <a:ea typeface="Helvetica Neue"/>
                <a:cs typeface="Helvetica Neue"/>
              </a:defRPr>
            </a:lvl8pPr>
            <a:lvl9pPr>
              <a:defRPr sz="1800" b="0">
                <a:solidFill>
                  <a:srgbClr val="172B33"/>
                </a:solidFill>
                <a:latin typeface="Helvetica Neue"/>
                <a:ea typeface="Helvetica Neue"/>
                <a:cs typeface="Helvetica Neue"/>
              </a:defRPr>
            </a:lvl9pPr>
          </a:lstStyle>
          <a:p xmlns:a="http://schemas.openxmlformats.org/drawingml/2006/main">
            <a:pPr>
              <a:defRPr sz="1800" b="0">
                <a:solidFill>
                  <a:srgbClr val="172B33"/>
                </a:solidFill>
                <a:latin typeface="Helvetica Neue"/>
                <a:ea typeface="Helvetica Neue"/>
                <a:cs typeface="Helvetica Neue"/>
              </a:defRPr>
            </a:pPr>
            <a:r>
              <a:rPr sz="1800" b="0">
                <a:solidFill>
                  <a:srgbClr val="172B33"/>
                </a:solidFill>
                <a:latin typeface="Helvetica Neue"/>
                <a:ea typeface="Helvetica Neue"/>
                <a:cs typeface="Helvetica Neue"/>
              </a:rPr>
              <a:t>Assay and literature conflicts,</a:t>
            </a:r>
          </a:p>
          <a:p xmlns:a="http://schemas.openxmlformats.org/drawingml/2006/main">
            <a:pPr>
              <a:defRPr sz="1800" b="0">
                <a:solidFill>
                  <a:srgbClr val="172B33"/>
                </a:solidFill>
                <a:latin typeface="Helvetica Neue"/>
                <a:ea typeface="Helvetica Neue"/>
                <a:cs typeface="Helvetica Neue"/>
              </a:defRPr>
            </a:pPr>
            <a:r>
              <a:rPr sz="1800" b="0">
                <a:solidFill>
                  <a:srgbClr val="172B33"/>
                </a:solidFill>
                <a:latin typeface="Helvetica Neue"/>
                <a:ea typeface="Helvetica Neue"/>
                <a:cs typeface="Helvetica Neue"/>
              </a:rPr>
              <a:t>low admission evidence, cellular</a:t>
            </a:r>
          </a:p>
          <a:p xmlns:a="http://schemas.openxmlformats.org/drawingml/2006/main">
            <a:pPr>
              <a:defRPr sz="1800" b="0">
                <a:solidFill>
                  <a:srgbClr val="172B33"/>
                </a:solidFill>
                <a:latin typeface="Helvetica Neue"/>
                <a:ea typeface="Helvetica Neue"/>
                <a:cs typeface="Helvetica Neue"/>
              </a:defRPr>
            </a:pPr>
            <a:r>
              <a:rPr sz="1800" b="0">
                <a:solidFill>
                  <a:srgbClr val="172B33"/>
                </a:solidFill>
                <a:latin typeface="Helvetica Neue"/>
                <a:ea typeface="Helvetica Neue"/>
                <a:cs typeface="Helvetica Neue"/>
              </a:rPr>
              <a:t>RNA, selectivity or missing data</a:t>
            </a:r>
          </a:p>
        </p:txBody>
      </p:sp>
      <p:sp>
        <p:nvSpPr>
          <p:cNvPr id="7" name="">
            <a:extLst xmlns:a="http://schemas.openxmlformats.org/drawingml/2006/main">
              <a:ext uri="{FF2B5EF4-FFF2-40B4-BE49-F238E27FC236}">
                <a16:creationId xmlns:a16="http://schemas.microsoft.com/office/drawing/2014/main" id="{DA7024E3-134B-4A97-8B53-42D162748A5C}"/>
              </a:ext>
            </a:extLst>
          </p:cNvPr>
          <p:cNvSpPr>
            <a:spLocks xmlns:a="http://schemas.openxmlformats.org/drawingml/2006/main" noGrp="1"/>
          </p:cNvSpPr>
          <p:nvPr/>
        </p:nvSpPr>
        <p:spPr>
          <a:xfrm xmlns:a="http://schemas.openxmlformats.org/drawingml/2006/main">
            <a:off x="514350" y="5638800"/>
            <a:ext cx="111633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3776F"/>
                </a:solidFill>
                <a:latin typeface="Helvetica Neue"/>
                <a:ea typeface="Helvetica Neue"/>
                <a:cs typeface="Helvetica Neue"/>
              </a:defRPr>
            </a:defPPr>
            <a:lvl1pPr>
              <a:defRPr sz="2025" b="1">
                <a:solidFill>
                  <a:srgbClr val="13776F"/>
                </a:solidFill>
                <a:latin typeface="Helvetica Neue"/>
                <a:ea typeface="Helvetica Neue"/>
                <a:cs typeface="Helvetica Neue"/>
              </a:defRPr>
            </a:lvl1pPr>
            <a:lvl2pPr>
              <a:defRPr sz="2025" b="1">
                <a:solidFill>
                  <a:srgbClr val="13776F"/>
                </a:solidFill>
                <a:latin typeface="Helvetica Neue"/>
                <a:ea typeface="Helvetica Neue"/>
                <a:cs typeface="Helvetica Neue"/>
              </a:defRPr>
            </a:lvl2pPr>
            <a:lvl3pPr>
              <a:defRPr sz="2025" b="1">
                <a:solidFill>
                  <a:srgbClr val="13776F"/>
                </a:solidFill>
                <a:latin typeface="Helvetica Neue"/>
                <a:ea typeface="Helvetica Neue"/>
                <a:cs typeface="Helvetica Neue"/>
              </a:defRPr>
            </a:lvl3pPr>
            <a:lvl4pPr>
              <a:defRPr sz="2025" b="1">
                <a:solidFill>
                  <a:srgbClr val="13776F"/>
                </a:solidFill>
                <a:latin typeface="Helvetica Neue"/>
                <a:ea typeface="Helvetica Neue"/>
                <a:cs typeface="Helvetica Neue"/>
              </a:defRPr>
            </a:lvl4pPr>
            <a:lvl5pPr>
              <a:defRPr sz="2025" b="1">
                <a:solidFill>
                  <a:srgbClr val="13776F"/>
                </a:solidFill>
                <a:latin typeface="Helvetica Neue"/>
                <a:ea typeface="Helvetica Neue"/>
                <a:cs typeface="Helvetica Neue"/>
              </a:defRPr>
            </a:lvl5pPr>
            <a:lvl6pPr>
              <a:defRPr sz="2025" b="1">
                <a:solidFill>
                  <a:srgbClr val="13776F"/>
                </a:solidFill>
                <a:latin typeface="Helvetica Neue"/>
                <a:ea typeface="Helvetica Neue"/>
                <a:cs typeface="Helvetica Neue"/>
              </a:defRPr>
            </a:lvl6pPr>
            <a:lvl7pPr>
              <a:defRPr sz="2025" b="1">
                <a:solidFill>
                  <a:srgbClr val="13776F"/>
                </a:solidFill>
                <a:latin typeface="Helvetica Neue"/>
                <a:ea typeface="Helvetica Neue"/>
                <a:cs typeface="Helvetica Neue"/>
              </a:defRPr>
            </a:lvl7pPr>
            <a:lvl8pPr>
              <a:defRPr sz="2025" b="1">
                <a:solidFill>
                  <a:srgbClr val="13776F"/>
                </a:solidFill>
                <a:latin typeface="Helvetica Neue"/>
                <a:ea typeface="Helvetica Neue"/>
                <a:cs typeface="Helvetica Neue"/>
              </a:defRPr>
            </a:lvl8pPr>
            <a:lvl9pPr>
              <a:defRPr sz="2025" b="1">
                <a:solidFill>
                  <a:srgbClr val="13776F"/>
                </a:solidFill>
                <a:latin typeface="Helvetica Neue"/>
                <a:ea typeface="Helvetica Neue"/>
                <a:cs typeface="Helvetica Neue"/>
              </a:defRPr>
            </a:lvl9pPr>
          </a:lstStyle>
          <a:p xmlns:a="http://schemas.openxmlformats.org/drawingml/2006/main">
            <a:pPr>
              <a:defRPr sz="2025" b="1">
                <a:solidFill>
                  <a:srgbClr val="13776F"/>
                </a:solidFill>
                <a:latin typeface="Helvetica Neue"/>
                <a:ea typeface="Helvetica Neue"/>
                <a:cs typeface="Helvetica Neue"/>
              </a:defRPr>
            </a:pPr>
            <a:r>
              <a:rPr sz="2025" b="1">
                <a:solidFill>
                  <a:srgbClr val="13776F"/>
                </a:solidFill>
                <a:latin typeface="Helvetica Neue"/>
                <a:ea typeface="Helvetica Neue"/>
                <a:cs typeface="Helvetica Neue"/>
              </a:rPr>
              <a:t>Historical selections: 740, 589, 436, 399, 213, then 215</a:t>
            </a:r>
          </a:p>
        </p:txBody>
      </p:sp>
      <p:sp>
        <p:nvSpPr>
          <p:cNvPr id="8" name="">
            <a:extLst xmlns:a="http://schemas.openxmlformats.org/drawingml/2006/main">
              <a:ext uri="{FF2B5EF4-FFF2-40B4-BE49-F238E27FC236}">
                <a16:creationId xmlns:a16="http://schemas.microsoft.com/office/drawing/2014/main" id="{A127AA89-F6A7-4FAF-9BF6-972821839D20}"/>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215 = 204 expression passes + 9 supported admissions + 2 clinically qualified genes, PRAME and MAGE-A4. Historical steps are policy revisions.</a:t>
            </a:r>
          </a:p>
        </p:txBody>
      </p:sp>
    </p:spTree>
    <p:extLst>
      <p:ext uri="{BB962C8B-B14F-4D97-AF65-F5344CB8AC3E}">
        <p14:creationId xmlns:p14="http://schemas.microsoft.com/office/powerpoint/2010/main" val="64676638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942B2E5-2179-454D-B4BF-6336C72B6B0A}"/>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Where the named CTAs sit in bulk RNA</a:t>
            </a:r>
          </a:p>
        </p:txBody>
      </p:sp>
      <p:pic>
        <p:nvPicPr>
          <p:cNvPr id="2" name="">
            <a:extLst xmlns:a="http://schemas.openxmlformats.org/drawingml/2006/main">
              <a:ext uri="{FF2B5EF4-FFF2-40B4-BE49-F238E27FC236}">
                <a16:creationId xmlns:a16="http://schemas.microsoft.com/office/drawing/2014/main" id="{A8EFF58C-2589-485E-A7DB-F129CE9A1D8C}"/>
              </a:ext>
            </a:extLst>
          </p:cNvPr>
          <p:cNvPicPr>
            <a:picLocks xmlns:a="http://schemas.openxmlformats.org/drawingml/2006/main" noChangeAspect="1"/>
          </p:cNvPicPr>
          <p:nvPr/>
        </p:nvPicPr>
        <p:blipFill>
          <a:blip xmlns:r="http://schemas.openxmlformats.org/officeDocument/2006/relationships" xmlns:a="http://schemas.openxmlformats.org/drawingml/2006/main" r:embed="R04f085e46b104dfa"/>
          <a:stretch xmlns:a="http://schemas.openxmlformats.org/drawingml/2006/main"/>
        </p:blipFill>
        <p:spPr>
          <a:xfrm xmlns:a="http://schemas.openxmlformats.org/drawingml/2006/main">
            <a:off x="514350" y="1056347"/>
            <a:ext cx="8239125" cy="4935806"/>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D9437A8D-BC4A-4746-8DFD-C38CD374B822}"/>
              </a:ext>
            </a:extLst>
          </p:cNvPr>
          <p:cNvGraphicFramePr/>
          <p:nvPr/>
        </p:nvGraphicFramePr>
        <p:xfrm>
          <a:off xmlns:a="http://schemas.openxmlformats.org/drawingml/2006/main" x="8858250" y="1657350"/>
          <a:ext xmlns:a="http://schemas.openxmlformats.org/drawingml/2006/main" cx="2809875" cy="2238375"/>
        </p:xfrm>
        <a:graphic xmlns:a="http://schemas.openxmlformats.org/drawingml/2006/main">
          <a:graphicData uri="http://schemas.openxmlformats.org/drawingml/2006/table">
            <a:tbl>
              <a:tblPr/>
              <a:tblGrid>
                <a:gridCol w="1095375"/>
                <a:gridCol w="857250"/>
                <a:gridCol w="857250"/>
              </a:tblGrid>
              <a:tr h="447675">
                <a:tc>
                  <a:txBody>
                    <a:bodyPr/>
                    <a:lstStyle/>
                    <a:p>
                      <a:r>
                        <a:rPr sz="1500" b="1">
                          <a:solidFill>
                            <a:srgbClr val="FFFFFF"/>
                          </a:solidFill>
                          <a:latin typeface="Helvetica Neue"/>
                          <a:ea typeface="Helvetica Neue"/>
                          <a:cs typeface="Helvetica Neue"/>
                        </a:rPr>
                        <a:t>Gene</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500" b="1">
                          <a:solidFill>
                            <a:srgbClr val="FFFFFF"/>
                          </a:solidFill>
                          <a:latin typeface="Helvetica Neue"/>
                          <a:ea typeface="Helvetica Neue"/>
                          <a:cs typeface="Helvetica Neue"/>
                        </a:rPr>
                        <a:t>Repro.</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500" b="1">
                          <a:solidFill>
                            <a:srgbClr val="FFFFFF"/>
                          </a:solidFill>
                          <a:latin typeface="Helvetica Neue"/>
                          <a:ea typeface="Helvetica Neue"/>
                          <a:cs typeface="Helvetica Neue"/>
                        </a:rPr>
                        <a:t>Adult</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447675">
                <a:tc>
                  <a:txBody>
                    <a:bodyPr/>
                    <a:lstStyle/>
                    <a:p>
                      <a:r>
                        <a:rPr sz="1500" b="0">
                          <a:solidFill>
                            <a:srgbClr val="172B33"/>
                          </a:solidFill>
                          <a:latin typeface="Helvetica Neue"/>
                          <a:ea typeface="Helvetica Neue"/>
                          <a:cs typeface="Helvetica Neue"/>
                        </a:rPr>
                        <a:t>PRAME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102.2</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3.6</a:t>
                      </a:r>
                    </a:p>
                  </a:txBody>
                  <a:tcPr marL="76200" marR="76200" marT="38100" marB="38100">
                    <a:lnR w="4763">
                      <a:solidFill>
                        <a:srgbClr val="D7E2DE"/>
                      </a:solidFill>
                      <a:prstDash val="solid"/>
                    </a:lnR>
                    <a:lnB w="4763">
                      <a:solidFill>
                        <a:srgbClr val="D7E2DE"/>
                      </a:solidFill>
                      <a:prstDash val="solid"/>
                    </a:lnB>
                    <a:solidFill>
                      <a:srgbClr val="FFFFFF"/>
                    </a:solidFill>
                  </a:tcPr>
                </a:tc>
              </a:tr>
              <a:tr h="447675">
                <a:tc>
                  <a:txBody>
                    <a:bodyPr/>
                    <a:lstStyle/>
                    <a:p>
                      <a:r>
                        <a:rPr sz="1500" b="0">
                          <a:solidFill>
                            <a:srgbClr val="172B33"/>
                          </a:solidFill>
                          <a:latin typeface="Helvetica Neue"/>
                          <a:ea typeface="Helvetica Neue"/>
                          <a:cs typeface="Helvetica Neue"/>
                        </a:rPr>
                        <a:t>MAGEA4</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21.5</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0.6</a:t>
                      </a:r>
                    </a:p>
                  </a:txBody>
                  <a:tcPr marL="76200" marR="76200" marT="38100" marB="38100">
                    <a:lnR w="4763">
                      <a:solidFill>
                        <a:srgbClr val="D7E2DE"/>
                      </a:solidFill>
                      <a:prstDash val="solid"/>
                    </a:lnR>
                    <a:lnB w="4763">
                      <a:solidFill>
                        <a:srgbClr val="D7E2DE"/>
                      </a:solidFill>
                      <a:prstDash val="solid"/>
                    </a:lnB>
                    <a:solidFill>
                      <a:srgbClr val="F2F6F4"/>
                    </a:solidFill>
                  </a:tcPr>
                </a:tc>
              </a:tr>
              <a:tr h="447675">
                <a:tc>
                  <a:txBody>
                    <a:bodyPr/>
                    <a:lstStyle/>
                    <a:p>
                      <a:r>
                        <a:rPr sz="1500" b="0">
                          <a:solidFill>
                            <a:srgbClr val="172B33"/>
                          </a:solidFill>
                          <a:latin typeface="Helvetica Neue"/>
                          <a:ea typeface="Helvetica Neue"/>
                          <a:cs typeface="Helvetica Neue"/>
                        </a:rPr>
                        <a:t>CTAG1A</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8.1</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500" b="0">
                          <a:solidFill>
                            <a:srgbClr val="172B33"/>
                          </a:solidFill>
                          <a:latin typeface="Helvetica Neue"/>
                          <a:ea typeface="Helvetica Neue"/>
                          <a:cs typeface="Helvetica Neue"/>
                        </a:rPr>
                        <a:t>0.1</a:t>
                      </a:r>
                    </a:p>
                  </a:txBody>
                  <a:tcPr marL="76200" marR="76200" marT="38100" marB="38100">
                    <a:lnR w="4763">
                      <a:solidFill>
                        <a:srgbClr val="D7E2DE"/>
                      </a:solidFill>
                      <a:prstDash val="solid"/>
                    </a:lnR>
                    <a:lnB w="4763">
                      <a:solidFill>
                        <a:srgbClr val="D7E2DE"/>
                      </a:solidFill>
                      <a:prstDash val="solid"/>
                    </a:lnB>
                    <a:solidFill>
                      <a:srgbClr val="FFFFFF"/>
                    </a:solidFill>
                  </a:tcPr>
                </a:tc>
              </a:tr>
              <a:tr h="447675">
                <a:tc>
                  <a:txBody>
                    <a:bodyPr/>
                    <a:lstStyle/>
                    <a:p>
                      <a:r>
                        <a:rPr sz="1500" b="0">
                          <a:solidFill>
                            <a:srgbClr val="172B33"/>
                          </a:solidFill>
                          <a:latin typeface="Helvetica Neue"/>
                          <a:ea typeface="Helvetica Neue"/>
                          <a:cs typeface="Helvetica Neue"/>
                        </a:rPr>
                        <a:t>CTAG1B</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7.4</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500" b="0">
                          <a:solidFill>
                            <a:srgbClr val="172B33"/>
                          </a:solidFill>
                          <a:latin typeface="Helvetica Neue"/>
                          <a:ea typeface="Helvetica Neue"/>
                          <a:cs typeface="Helvetica Neue"/>
                        </a:rPr>
                        <a:t>0.2</a:t>
                      </a:r>
                    </a:p>
                  </a:txBody>
                  <a:tcPr marL="76200" marR="76200" marT="38100" marB="38100">
                    <a:lnR w="4763">
                      <a:solidFill>
                        <a:srgbClr val="D7E2DE"/>
                      </a:solidFill>
                      <a:prstDash val="solid"/>
                    </a:lnR>
                    <a:lnB w="4763">
                      <a:solidFill>
                        <a:srgbClr val="D7E2DE"/>
                      </a:solidFill>
                      <a:prstDash val="solid"/>
                    </a:lnB>
                    <a:solidFill>
                      <a:srgbClr val="F2F6F4"/>
                    </a:solidFill>
                  </a:tcPr>
                </a:tc>
              </a:tr>
            </a:tbl>
          </a:graphicData>
        </a:graphic>
      </p:graphicFrame>
      <p:sp>
        <p:nvSpPr>
          <p:cNvPr id="4" name="">
            <a:extLst xmlns:a="http://schemas.openxmlformats.org/drawingml/2006/main">
              <a:ext uri="{FF2B5EF4-FFF2-40B4-BE49-F238E27FC236}">
                <a16:creationId xmlns:a16="http://schemas.microsoft.com/office/drawing/2014/main" id="{320153DF-66B1-4A10-A4FB-0812D13420E4}"/>
              </a:ext>
            </a:extLst>
          </p:cNvPr>
          <p:cNvSpPr>
            <a:spLocks xmlns:a="http://schemas.openxmlformats.org/drawingml/2006/main" noGrp="1"/>
          </p:cNvSpPr>
          <p:nvPr/>
        </p:nvSpPr>
        <p:spPr>
          <a:xfrm xmlns:a="http://schemas.openxmlformats.org/drawingml/2006/main">
            <a:off x="8915400" y="4333875"/>
            <a:ext cx="2714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476168"/>
                </a:solidFill>
                <a:latin typeface="Helvetica Neue"/>
                <a:ea typeface="Helvetica Neue"/>
                <a:cs typeface="Helvetica Neue"/>
              </a:defRPr>
            </a:defPPr>
            <a:lvl1pPr>
              <a:defRPr sz="1725" b="0">
                <a:solidFill>
                  <a:srgbClr val="476168"/>
                </a:solidFill>
                <a:latin typeface="Helvetica Neue"/>
                <a:ea typeface="Helvetica Neue"/>
                <a:cs typeface="Helvetica Neue"/>
              </a:defRPr>
            </a:lvl1pPr>
            <a:lvl2pPr>
              <a:defRPr sz="1725" b="0">
                <a:solidFill>
                  <a:srgbClr val="476168"/>
                </a:solidFill>
                <a:latin typeface="Helvetica Neue"/>
                <a:ea typeface="Helvetica Neue"/>
                <a:cs typeface="Helvetica Neue"/>
              </a:defRPr>
            </a:lvl2pPr>
            <a:lvl3pPr>
              <a:defRPr sz="1725" b="0">
                <a:solidFill>
                  <a:srgbClr val="476168"/>
                </a:solidFill>
                <a:latin typeface="Helvetica Neue"/>
                <a:ea typeface="Helvetica Neue"/>
                <a:cs typeface="Helvetica Neue"/>
              </a:defRPr>
            </a:lvl3pPr>
            <a:lvl4pPr>
              <a:defRPr sz="1725" b="0">
                <a:solidFill>
                  <a:srgbClr val="476168"/>
                </a:solidFill>
                <a:latin typeface="Helvetica Neue"/>
                <a:ea typeface="Helvetica Neue"/>
                <a:cs typeface="Helvetica Neue"/>
              </a:defRPr>
            </a:lvl4pPr>
            <a:lvl5pPr>
              <a:defRPr sz="1725" b="0">
                <a:solidFill>
                  <a:srgbClr val="476168"/>
                </a:solidFill>
                <a:latin typeface="Helvetica Neue"/>
                <a:ea typeface="Helvetica Neue"/>
                <a:cs typeface="Helvetica Neue"/>
              </a:defRPr>
            </a:lvl5pPr>
            <a:lvl6pPr>
              <a:defRPr sz="1725" b="0">
                <a:solidFill>
                  <a:srgbClr val="476168"/>
                </a:solidFill>
                <a:latin typeface="Helvetica Neue"/>
                <a:ea typeface="Helvetica Neue"/>
                <a:cs typeface="Helvetica Neue"/>
              </a:defRPr>
            </a:lvl6pPr>
            <a:lvl7pPr>
              <a:defRPr sz="1725" b="0">
                <a:solidFill>
                  <a:srgbClr val="476168"/>
                </a:solidFill>
                <a:latin typeface="Helvetica Neue"/>
                <a:ea typeface="Helvetica Neue"/>
                <a:cs typeface="Helvetica Neue"/>
              </a:defRPr>
            </a:lvl7pPr>
            <a:lvl8pPr>
              <a:defRPr sz="1725" b="0">
                <a:solidFill>
                  <a:srgbClr val="476168"/>
                </a:solidFill>
                <a:latin typeface="Helvetica Neue"/>
                <a:ea typeface="Helvetica Neue"/>
                <a:cs typeface="Helvetica Neue"/>
              </a:defRPr>
            </a:lvl8pPr>
            <a:lvl9pPr>
              <a:defRPr sz="1725" b="0">
                <a:solidFill>
                  <a:srgbClr val="476168"/>
                </a:solidFill>
                <a:latin typeface="Helvetica Neue"/>
                <a:ea typeface="Helvetica Neue"/>
                <a:cs typeface="Helvetica Neue"/>
              </a:defRPr>
            </a:lvl9pPr>
          </a:lstStyle>
          <a:p xmlns:a="http://schemas.openxmlformats.org/drawingml/2006/main">
            <a:pPr>
              <a:defRPr sz="1725" b="0">
                <a:solidFill>
                  <a:srgbClr val="476168"/>
                </a:solidFill>
                <a:latin typeface="Helvetica Neue"/>
                <a:ea typeface="Helvetica Neue"/>
                <a:cs typeface="Helvetica Neue"/>
              </a:defRPr>
            </a:pPr>
            <a:r>
              <a:rPr sz="1725" b="0">
                <a:solidFill>
                  <a:srgbClr val="476168"/>
                </a:solidFill>
                <a:latin typeface="Helvetica Neue"/>
                <a:ea typeface="Helvetica Neue"/>
                <a:cs typeface="Helvetica Neue"/>
              </a:rPr>
              <a:t>NY-ESO-1 is represented</a:t>
            </a:r>
          </a:p>
          <a:p xmlns:a="http://schemas.openxmlformats.org/drawingml/2006/main">
            <a:pPr>
              <a:defRPr sz="1725" b="0">
                <a:solidFill>
                  <a:srgbClr val="476168"/>
                </a:solidFill>
                <a:latin typeface="Helvetica Neue"/>
                <a:ea typeface="Helvetica Neue"/>
                <a:cs typeface="Helvetica Neue"/>
              </a:defRPr>
            </a:pPr>
            <a:r>
              <a:rPr sz="1725" b="0">
                <a:solidFill>
                  <a:srgbClr val="476168"/>
                </a:solidFill>
                <a:latin typeface="Helvetica Neue"/>
                <a:ea typeface="Helvetica Neue"/>
                <a:cs typeface="Helvetica Neue"/>
              </a:rPr>
              <a:t>by CTAG1A and CTAG1B.</a:t>
            </a:r>
          </a:p>
          <a:p xmlns:a="http://schemas.openxmlformats.org/drawingml/2006/main">
            <a:r>
              <a:t/>
            </a:r>
          </a:p>
          <a:p xmlns:a="http://schemas.openxmlformats.org/drawingml/2006/main">
            <a:pPr>
              <a:defRPr sz="1725" b="0">
                <a:solidFill>
                  <a:srgbClr val="476168"/>
                </a:solidFill>
                <a:latin typeface="Helvetica Neue"/>
                <a:ea typeface="Helvetica Neue"/>
                <a:cs typeface="Helvetica Neue"/>
              </a:defRPr>
            </a:pPr>
            <a:r>
              <a:rPr sz="1725" b="0">
                <a:solidFill>
                  <a:srgbClr val="476168"/>
                </a:solidFill>
                <a:latin typeface="Helvetica Neue"/>
                <a:ea typeface="Helvetica Neue"/>
                <a:cs typeface="Helvetica Neue"/>
              </a:rPr>
              <a:t>Bulk averages can miss</a:t>
            </a:r>
          </a:p>
          <a:p xmlns:a="http://schemas.openxmlformats.org/drawingml/2006/main">
            <a:pPr>
              <a:defRPr sz="1725" b="0">
                <a:solidFill>
                  <a:srgbClr val="476168"/>
                </a:solidFill>
                <a:latin typeface="Helvetica Neue"/>
                <a:ea typeface="Helvetica Neue"/>
                <a:cs typeface="Helvetica Neue"/>
              </a:defRPr>
            </a:pPr>
            <a:r>
              <a:rPr sz="1725" b="0">
                <a:solidFill>
                  <a:srgbClr val="476168"/>
                </a:solidFill>
                <a:latin typeface="Helvetica Neue"/>
                <a:ea typeface="Helvetica Neue"/>
                <a:cs typeface="Helvetica Neue"/>
              </a:rPr>
              <a:t>cell-specific signals.</a:t>
            </a:r>
          </a:p>
        </p:txBody>
      </p:sp>
      <p:sp>
        <p:nvSpPr>
          <p:cNvPr id="5" name="">
            <a:extLst xmlns:a="http://schemas.openxmlformats.org/drawingml/2006/main">
              <a:ext uri="{FF2B5EF4-FFF2-40B4-BE49-F238E27FC236}">
                <a16:creationId xmlns:a16="http://schemas.microsoft.com/office/drawing/2014/main" id="{BD8E62F7-7B1D-404D-998B-84A019C5C1BD}"/>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Both axes use bulk nTPM. Cell-cluster nTPM, immune TPM and corneal CP10K are evaluated separately.</a:t>
            </a:r>
          </a:p>
        </p:txBody>
      </p:sp>
    </p:spTree>
    <p:extLst>
      <p:ext uri="{BB962C8B-B14F-4D97-AF65-F5344CB8AC3E}">
        <p14:creationId xmlns:p14="http://schemas.microsoft.com/office/powerpoint/2010/main" val="106890587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C163FA0-03CB-4A69-9C20-364972DC9772}"/>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The stricter cell gate changes the shortlist</a:t>
            </a:r>
          </a:p>
        </p:txBody>
      </p:sp>
      <p:pic>
        <p:nvPicPr>
          <p:cNvPr id="2" name="">
            <a:extLst xmlns:a="http://schemas.openxmlformats.org/drawingml/2006/main">
              <a:ext uri="{FF2B5EF4-FFF2-40B4-BE49-F238E27FC236}">
                <a16:creationId xmlns:a16="http://schemas.microsoft.com/office/drawing/2014/main" id="{F544904E-281F-4D6F-9B5E-6E55CE15AC70}"/>
              </a:ext>
            </a:extLst>
          </p:cNvPr>
          <p:cNvPicPr>
            <a:picLocks xmlns:a="http://schemas.openxmlformats.org/drawingml/2006/main" noChangeAspect="1"/>
          </p:cNvPicPr>
          <p:nvPr/>
        </p:nvPicPr>
        <p:blipFill>
          <a:blip xmlns:r="http://schemas.openxmlformats.org/officeDocument/2006/relationships" xmlns:a="http://schemas.openxmlformats.org/drawingml/2006/main" r:embed="Rbb0333ffe4e24f50"/>
          <a:stretch xmlns:a="http://schemas.openxmlformats.org/drawingml/2006/main"/>
        </p:blipFill>
        <p:spPr>
          <a:xfrm xmlns:a="http://schemas.openxmlformats.org/drawingml/2006/main">
            <a:off x="701396" y="1104900"/>
            <a:ext cx="7436409" cy="4476750"/>
          </a:xfrm>
          <a:prstGeom xmlns:a="http://schemas.openxmlformats.org/drawingml/2006/main" prst="rect">
            <a:avLst/>
          </a:prstGeom>
        </p:spPr>
      </p:pic>
      <p:graphicFrame>
        <p:nvGraphicFramePr>
          <p:cNvPr id="3" name="">
            <a:extLst xmlns:a="http://schemas.openxmlformats.org/drawingml/2006/main">
              <a:ext uri="{FF2B5EF4-FFF2-40B4-BE49-F238E27FC236}">
                <a16:creationId xmlns:a16="http://schemas.microsoft.com/office/drawing/2014/main" id="{A1323DD2-9F36-4DC4-A9D9-7DCCCB96855D}"/>
              </a:ext>
            </a:extLst>
          </p:cNvPr>
          <p:cNvGraphicFramePr/>
          <p:nvPr/>
        </p:nvGraphicFramePr>
        <p:xfrm>
          <a:off xmlns:a="http://schemas.openxmlformats.org/drawingml/2006/main" x="8448675" y="1400175"/>
          <a:ext xmlns:a="http://schemas.openxmlformats.org/drawingml/2006/main" cx="3219450" cy="2524125"/>
        </p:xfrm>
        <a:graphic xmlns:a="http://schemas.openxmlformats.org/drawingml/2006/main">
          <a:graphicData uri="http://schemas.openxmlformats.org/drawingml/2006/table">
            <a:tbl>
              <a:tblPr/>
              <a:tblGrid>
                <a:gridCol w="2476500"/>
                <a:gridCol w="742950"/>
              </a:tblGrid>
              <a:tr h="504825">
                <a:tc>
                  <a:txBody>
                    <a:bodyPr/>
                    <a:lstStyle/>
                    <a:p>
                      <a:r>
                        <a:rPr sz="1650" b="1">
                          <a:solidFill>
                            <a:srgbClr val="FFFFFF"/>
                          </a:solidFill>
                          <a:latin typeface="Helvetica Neue"/>
                          <a:ea typeface="Helvetica Neue"/>
                          <a:cs typeface="Helvetica Neue"/>
                        </a:rPr>
                        <a:t>Illustrative overlay</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650" b="1">
                          <a:solidFill>
                            <a:srgbClr val="FFFFFF"/>
                          </a:solidFill>
                          <a:latin typeface="Helvetica Neue"/>
                          <a:ea typeface="Helvetica Neue"/>
                          <a:cs typeface="Helvetica Neue"/>
                        </a:rPr>
                        <a:t>N</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504825">
                <a:tc>
                  <a:txBody>
                    <a:bodyPr/>
                    <a:lstStyle/>
                    <a:p>
                      <a:r>
                        <a:rPr sz="1650" b="0">
                          <a:solidFill>
                            <a:srgbClr val="172B33"/>
                          </a:solidFill>
                          <a:latin typeface="Helvetica Neue"/>
                          <a:ea typeface="Helvetica Neue"/>
                          <a:cs typeface="Helvetica Neue"/>
                        </a:rPr>
                        <a:t>Current selection</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215</a:t>
                      </a:r>
                    </a:p>
                  </a:txBody>
                  <a:tcPr marL="76200" marR="76200" marT="38100" marB="38100">
                    <a:lnR w="4763">
                      <a:solidFill>
                        <a:srgbClr val="D7E2DE"/>
                      </a:solidFill>
                      <a:prstDash val="solid"/>
                    </a:lnR>
                    <a:lnB w="4763">
                      <a:solidFill>
                        <a:srgbClr val="D7E2DE"/>
                      </a:solidFill>
                      <a:prstDash val="solid"/>
                    </a:lnB>
                    <a:solidFill>
                      <a:srgbClr val="FFFFFF"/>
                    </a:solidFill>
                  </a:tcPr>
                </a:tc>
              </a:tr>
              <a:tr h="504825">
                <a:tc>
                  <a:txBody>
                    <a:bodyPr/>
                    <a:lstStyle/>
                    <a:p>
                      <a:r>
                        <a:rPr sz="1650" b="0">
                          <a:solidFill>
                            <a:srgbClr val="172B33"/>
                          </a:solidFill>
                          <a:latin typeface="Helvetica Neue"/>
                          <a:ea typeface="Helvetica Neue"/>
                          <a:cs typeface="Helvetica Neue"/>
                        </a:rPr>
                        <a:t>Below added exclusion gate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154</a:t>
                      </a:r>
                    </a:p>
                  </a:txBody>
                  <a:tcPr marL="76200" marR="76200" marT="38100" marB="38100">
                    <a:lnR w="4763">
                      <a:solidFill>
                        <a:srgbClr val="D7E2DE"/>
                      </a:solidFill>
                      <a:prstDash val="solid"/>
                    </a:lnR>
                    <a:lnB w="4763">
                      <a:solidFill>
                        <a:srgbClr val="D7E2DE"/>
                      </a:solidFill>
                      <a:prstDash val="solid"/>
                    </a:lnB>
                    <a:solidFill>
                      <a:srgbClr val="F2F6F4"/>
                    </a:solidFill>
                  </a:tcPr>
                </a:tc>
              </a:tr>
              <a:tr h="504825">
                <a:tc>
                  <a:txBody>
                    <a:bodyPr/>
                    <a:lstStyle/>
                    <a:p>
                      <a:r>
                        <a:rPr sz="1650" b="0">
                          <a:solidFill>
                            <a:srgbClr val="172B33"/>
                          </a:solidFill>
                          <a:latin typeface="Helvetica Neue"/>
                          <a:ea typeface="Helvetica Neue"/>
                          <a:cs typeface="Helvetica Neue"/>
                        </a:rPr>
                        <a:t>Middle zone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650" b="0">
                          <a:solidFill>
                            <a:srgbClr val="172B33"/>
                          </a:solidFill>
                          <a:latin typeface="Helvetica Neue"/>
                          <a:ea typeface="Helvetica Neue"/>
                          <a:cs typeface="Helvetica Neue"/>
                        </a:rPr>
                        <a:t>33</a:t>
                      </a:r>
                    </a:p>
                  </a:txBody>
                  <a:tcPr marL="76200" marR="76200" marT="38100" marB="38100">
                    <a:lnR w="4763">
                      <a:solidFill>
                        <a:srgbClr val="D7E2DE"/>
                      </a:solidFill>
                      <a:prstDash val="solid"/>
                    </a:lnR>
                    <a:lnB w="4763">
                      <a:solidFill>
                        <a:srgbClr val="D7E2DE"/>
                      </a:solidFill>
                      <a:prstDash val="solid"/>
                    </a:lnB>
                    <a:solidFill>
                      <a:srgbClr val="FFFFFF"/>
                    </a:solidFill>
                  </a:tcPr>
                </a:tc>
              </a:tr>
              <a:tr h="504825">
                <a:tc>
                  <a:txBody>
                    <a:bodyPr/>
                    <a:lstStyle/>
                    <a:p>
                      <a:r>
                        <a:rPr sz="1650" b="0">
                          <a:solidFill>
                            <a:srgbClr val="172B33"/>
                          </a:solidFill>
                          <a:latin typeface="Helvetica Neue"/>
                          <a:ea typeface="Helvetica Neue"/>
                          <a:cs typeface="Helvetica Neue"/>
                        </a:rPr>
                        <a:t>Stronger RNA / protein layer</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650" b="0">
                          <a:solidFill>
                            <a:srgbClr val="172B33"/>
                          </a:solidFill>
                          <a:latin typeface="Helvetica Neue"/>
                          <a:ea typeface="Helvetica Neue"/>
                          <a:cs typeface="Helvetica Neue"/>
                        </a:rPr>
                        <a:t>28</a:t>
                      </a:r>
                    </a:p>
                  </a:txBody>
                  <a:tcPr marL="76200" marR="76200" marT="38100" marB="38100">
                    <a:lnR w="4763">
                      <a:solidFill>
                        <a:srgbClr val="D7E2DE"/>
                      </a:solidFill>
                      <a:prstDash val="solid"/>
                    </a:lnR>
                    <a:lnB w="4763">
                      <a:solidFill>
                        <a:srgbClr val="D7E2DE"/>
                      </a:solidFill>
                      <a:prstDash val="solid"/>
                    </a:lnB>
                    <a:solidFill>
                      <a:srgbClr val="F2F6F4"/>
                    </a:solidFill>
                  </a:tcPr>
                </a:tc>
              </a:tr>
            </a:tbl>
          </a:graphicData>
        </a:graphic>
      </p:graphicFrame>
      <p:sp>
        <p:nvSpPr>
          <p:cNvPr id="4" name="">
            <a:extLst xmlns:a="http://schemas.openxmlformats.org/drawingml/2006/main">
              <a:ext uri="{FF2B5EF4-FFF2-40B4-BE49-F238E27FC236}">
                <a16:creationId xmlns:a16="http://schemas.microsoft.com/office/drawing/2014/main" id="{1C5B5069-DC9A-4967-B158-04FF2E7FFD23}"/>
              </a:ext>
            </a:extLst>
          </p:cNvPr>
          <p:cNvSpPr>
            <a:spLocks xmlns:a="http://schemas.openxmlformats.org/drawingml/2006/main" noGrp="1"/>
          </p:cNvSpPr>
          <p:nvPr/>
        </p:nvSpPr>
        <p:spPr>
          <a:xfrm xmlns:a="http://schemas.openxmlformats.org/drawingml/2006/main">
            <a:off x="8448675" y="4229100"/>
            <a:ext cx="321945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B94430"/>
                </a:solidFill>
                <a:latin typeface="Helvetica Neue"/>
                <a:ea typeface="Helvetica Neue"/>
                <a:cs typeface="Helvetica Neue"/>
              </a:defRPr>
            </a:defPPr>
            <a:lvl1pPr>
              <a:defRPr sz="1725" b="1">
                <a:solidFill>
                  <a:srgbClr val="B94430"/>
                </a:solidFill>
                <a:latin typeface="Helvetica Neue"/>
                <a:ea typeface="Helvetica Neue"/>
                <a:cs typeface="Helvetica Neue"/>
              </a:defRPr>
            </a:lvl1pPr>
            <a:lvl2pPr>
              <a:defRPr sz="1725" b="1">
                <a:solidFill>
                  <a:srgbClr val="B94430"/>
                </a:solidFill>
                <a:latin typeface="Helvetica Neue"/>
                <a:ea typeface="Helvetica Neue"/>
                <a:cs typeface="Helvetica Neue"/>
              </a:defRPr>
            </a:lvl2pPr>
            <a:lvl3pPr>
              <a:defRPr sz="1725" b="1">
                <a:solidFill>
                  <a:srgbClr val="B94430"/>
                </a:solidFill>
                <a:latin typeface="Helvetica Neue"/>
                <a:ea typeface="Helvetica Neue"/>
                <a:cs typeface="Helvetica Neue"/>
              </a:defRPr>
            </a:lvl3pPr>
            <a:lvl4pPr>
              <a:defRPr sz="1725" b="1">
                <a:solidFill>
                  <a:srgbClr val="B94430"/>
                </a:solidFill>
                <a:latin typeface="Helvetica Neue"/>
                <a:ea typeface="Helvetica Neue"/>
                <a:cs typeface="Helvetica Neue"/>
              </a:defRPr>
            </a:lvl4pPr>
            <a:lvl5pPr>
              <a:defRPr sz="1725" b="1">
                <a:solidFill>
                  <a:srgbClr val="B94430"/>
                </a:solidFill>
                <a:latin typeface="Helvetica Neue"/>
                <a:ea typeface="Helvetica Neue"/>
                <a:cs typeface="Helvetica Neue"/>
              </a:defRPr>
            </a:lvl5pPr>
            <a:lvl6pPr>
              <a:defRPr sz="1725" b="1">
                <a:solidFill>
                  <a:srgbClr val="B94430"/>
                </a:solidFill>
                <a:latin typeface="Helvetica Neue"/>
                <a:ea typeface="Helvetica Neue"/>
                <a:cs typeface="Helvetica Neue"/>
              </a:defRPr>
            </a:lvl6pPr>
            <a:lvl7pPr>
              <a:defRPr sz="1725" b="1">
                <a:solidFill>
                  <a:srgbClr val="B94430"/>
                </a:solidFill>
                <a:latin typeface="Helvetica Neue"/>
                <a:ea typeface="Helvetica Neue"/>
                <a:cs typeface="Helvetica Neue"/>
              </a:defRPr>
            </a:lvl7pPr>
            <a:lvl8pPr>
              <a:defRPr sz="1725" b="1">
                <a:solidFill>
                  <a:srgbClr val="B94430"/>
                </a:solidFill>
                <a:latin typeface="Helvetica Neue"/>
                <a:ea typeface="Helvetica Neue"/>
                <a:cs typeface="Helvetica Neue"/>
              </a:defRPr>
            </a:lvl8pPr>
            <a:lvl9pPr>
              <a:defRPr sz="1725" b="1">
                <a:solidFill>
                  <a:srgbClr val="B94430"/>
                </a:solidFill>
                <a:latin typeface="Helvetica Neue"/>
                <a:ea typeface="Helvetica Neue"/>
                <a:cs typeface="Helvetica Neue"/>
              </a:defRPr>
            </a:lvl9pPr>
          </a:lstStyle>
          <a:p xmlns:a="http://schemas.openxmlformats.org/drawingml/2006/main">
            <a:pPr>
              <a:defRPr sz="1725" b="1">
                <a:solidFill>
                  <a:srgbClr val="B94430"/>
                </a:solidFill>
                <a:latin typeface="Helvetica Neue"/>
                <a:ea typeface="Helvetica Neue"/>
                <a:cs typeface="Helvetica Neue"/>
              </a:defRPr>
            </a:pPr>
            <a:r>
              <a:rPr sz="1725" b="1">
                <a:solidFill>
                  <a:srgbClr val="B94430"/>
                </a:solidFill>
                <a:latin typeface="Helvetica Neue"/>
                <a:ea typeface="Helvetica Neue"/>
                <a:cs typeface="Helvetica Neue"/>
              </a:rPr>
              <a:t>PRAME crosses both cutoffs.</a:t>
            </a:r>
          </a:p>
          <a:p xmlns:a="http://schemas.openxmlformats.org/drawingml/2006/main">
            <a:pPr>
              <a:defRPr sz="1725" b="1">
                <a:solidFill>
                  <a:srgbClr val="B94430"/>
                </a:solidFill>
                <a:latin typeface="Helvetica Neue"/>
                <a:ea typeface="Helvetica Neue"/>
                <a:cs typeface="Helvetica Neue"/>
              </a:defRPr>
            </a:pPr>
            <a:r>
              <a:rPr sz="1725" b="1">
                <a:solidFill>
                  <a:srgbClr val="B94430"/>
                </a:solidFill>
                <a:latin typeface="Helvetica Neue"/>
                <a:ea typeface="Helvetica Neue"/>
                <a:cs typeface="Helvetica Neue"/>
              </a:rPr>
              <a:t>MAGE-A4 and NY-ESO-1</a:t>
            </a:r>
          </a:p>
          <a:p xmlns:a="http://schemas.openxmlformats.org/drawingml/2006/main">
            <a:pPr>
              <a:defRPr sz="1725" b="1">
                <a:solidFill>
                  <a:srgbClr val="B94430"/>
                </a:solidFill>
                <a:latin typeface="Helvetica Neue"/>
                <a:ea typeface="Helvetica Neue"/>
                <a:cs typeface="Helvetica Neue"/>
              </a:defRPr>
            </a:pPr>
            <a:r>
              <a:rPr sz="1725" b="1">
                <a:solidFill>
                  <a:srgbClr val="B94430"/>
                </a:solidFill>
                <a:latin typeface="Helvetica Neue"/>
                <a:ea typeface="Helvetica Neue"/>
                <a:cs typeface="Helvetica Neue"/>
              </a:rPr>
              <a:t>remain below the added gate.</a:t>
            </a:r>
          </a:p>
        </p:txBody>
      </p:sp>
      <p:sp>
        <p:nvSpPr>
          <p:cNvPr id="5" name="">
            <a:extLst xmlns:a="http://schemas.openxmlformats.org/drawingml/2006/main">
              <a:ext uri="{FF2B5EF4-FFF2-40B4-BE49-F238E27FC236}">
                <a16:creationId xmlns:a16="http://schemas.microsoft.com/office/drawing/2014/main" id="{26DBDE54-1016-4242-8100-E7B263EA617A}"/>
              </a:ext>
            </a:extLst>
          </p:cNvPr>
          <p:cNvSpPr>
            <a:spLocks xmlns:a="http://schemas.openxmlformats.org/drawingml/2006/main" noGrp="1"/>
          </p:cNvSpPr>
          <p:nvPr/>
        </p:nvSpPr>
        <p:spPr>
          <a:xfrm xmlns:a="http://schemas.openxmlformats.org/drawingml/2006/main">
            <a:off x="514350" y="5610225"/>
            <a:ext cx="1104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3776F"/>
                </a:solidFill>
                <a:latin typeface="Helvetica Neue"/>
                <a:ea typeface="Helvetica Neue"/>
                <a:cs typeface="Helvetica Neue"/>
              </a:defRPr>
            </a:defPPr>
            <a:lvl1pPr>
              <a:defRPr sz="1800" b="1">
                <a:solidFill>
                  <a:srgbClr val="13776F"/>
                </a:solidFill>
                <a:latin typeface="Helvetica Neue"/>
                <a:ea typeface="Helvetica Neue"/>
                <a:cs typeface="Helvetica Neue"/>
              </a:defRPr>
            </a:lvl1pPr>
            <a:lvl2pPr>
              <a:defRPr sz="1800" b="1">
                <a:solidFill>
                  <a:srgbClr val="13776F"/>
                </a:solidFill>
                <a:latin typeface="Helvetica Neue"/>
                <a:ea typeface="Helvetica Neue"/>
                <a:cs typeface="Helvetica Neue"/>
              </a:defRPr>
            </a:lvl2pPr>
            <a:lvl3pPr>
              <a:defRPr sz="1800" b="1">
                <a:solidFill>
                  <a:srgbClr val="13776F"/>
                </a:solidFill>
                <a:latin typeface="Helvetica Neue"/>
                <a:ea typeface="Helvetica Neue"/>
                <a:cs typeface="Helvetica Neue"/>
              </a:defRPr>
            </a:lvl3pPr>
            <a:lvl4pPr>
              <a:defRPr sz="1800" b="1">
                <a:solidFill>
                  <a:srgbClr val="13776F"/>
                </a:solidFill>
                <a:latin typeface="Helvetica Neue"/>
                <a:ea typeface="Helvetica Neue"/>
                <a:cs typeface="Helvetica Neue"/>
              </a:defRPr>
            </a:lvl4pPr>
            <a:lvl5pPr>
              <a:defRPr sz="1800" b="1">
                <a:solidFill>
                  <a:srgbClr val="13776F"/>
                </a:solidFill>
                <a:latin typeface="Helvetica Neue"/>
                <a:ea typeface="Helvetica Neue"/>
                <a:cs typeface="Helvetica Neue"/>
              </a:defRPr>
            </a:lvl5pPr>
            <a:lvl6pPr>
              <a:defRPr sz="1800" b="1">
                <a:solidFill>
                  <a:srgbClr val="13776F"/>
                </a:solidFill>
                <a:latin typeface="Helvetica Neue"/>
                <a:ea typeface="Helvetica Neue"/>
                <a:cs typeface="Helvetica Neue"/>
              </a:defRPr>
            </a:lvl6pPr>
            <a:lvl7pPr>
              <a:defRPr sz="1800" b="1">
                <a:solidFill>
                  <a:srgbClr val="13776F"/>
                </a:solidFill>
                <a:latin typeface="Helvetica Neue"/>
                <a:ea typeface="Helvetica Neue"/>
                <a:cs typeface="Helvetica Neue"/>
              </a:defRPr>
            </a:lvl7pPr>
            <a:lvl8pPr>
              <a:defRPr sz="1800" b="1">
                <a:solidFill>
                  <a:srgbClr val="13776F"/>
                </a:solidFill>
                <a:latin typeface="Helvetica Neue"/>
                <a:ea typeface="Helvetica Neue"/>
                <a:cs typeface="Helvetica Neue"/>
              </a:defRPr>
            </a:lvl8pPr>
            <a:lvl9pPr>
              <a:defRPr sz="1800" b="1">
                <a:solidFill>
                  <a:srgbClr val="13776F"/>
                </a:solidFill>
                <a:latin typeface="Helvetica Neue"/>
                <a:ea typeface="Helvetica Neue"/>
                <a:cs typeface="Helvetica Neue"/>
              </a:defRPr>
            </a:lvl9pPr>
          </a:lstStyle>
          <a:p xmlns:a="http://schemas.openxmlformats.org/drawingml/2006/main">
            <a:pPr>
              <a:defRPr sz="1800" b="1">
                <a:solidFill>
                  <a:srgbClr val="13776F"/>
                </a:solidFill>
                <a:latin typeface="Helvetica Neue"/>
                <a:ea typeface="Helvetica Neue"/>
                <a:cs typeface="Helvetica Neue"/>
              </a:defRPr>
            </a:pPr>
            <a:r>
              <a:rPr sz="1800" b="1">
                <a:solidFill>
                  <a:srgbClr val="13776F"/>
                </a:solidFill>
                <a:latin typeface="Helvetica Neue"/>
                <a:ea typeface="Helvetica Neue"/>
                <a:cs typeface="Helvetica Neue"/>
              </a:rPr>
              <a:t>Threshold sensitivity: 123 to 168 of 215 retained when the lower cutoffs vary from 0.5× to 1.5×.</a:t>
            </a:r>
          </a:p>
        </p:txBody>
      </p:sp>
      <p:sp>
        <p:nvSpPr>
          <p:cNvPr id="6" name="">
            <a:extLst xmlns:a="http://schemas.openxmlformats.org/drawingml/2006/main">
              <a:ext uri="{FF2B5EF4-FFF2-40B4-BE49-F238E27FC236}">
                <a16:creationId xmlns:a16="http://schemas.microsoft.com/office/drawing/2014/main" id="{B33866AD-7745-4EA6-B918-0DA36B2CC681}"/>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Only 2,849 of 314,586 screened cell contexts have exact tissue/cell IHC matches. Stronger IHC quality cannot repair a missing cell-type match.</a:t>
            </a:r>
          </a:p>
        </p:txBody>
      </p:sp>
    </p:spTree>
    <p:extLst>
      <p:ext uri="{BB962C8B-B14F-4D97-AF65-F5344CB8AC3E}">
        <p14:creationId xmlns:p14="http://schemas.microsoft.com/office/powerpoint/2010/main" val="153647629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DC0DC68-D209-4F13-BCAD-D181F93EE375}"/>
              </a:ext>
            </a:extLst>
          </p:cNvPr>
          <p:cNvSpPr>
            <a:spLocks xmlns:a="http://schemas.openxmlformats.org/drawingml/2006/main" noGrp="1"/>
          </p:cNvSpPr>
          <p:nvPr/>
        </p:nvSpPr>
        <p:spPr>
          <a:xfrm xmlns:a="http://schemas.openxmlformats.org/drawingml/2006/main">
            <a:off x="514350" y="361950"/>
            <a:ext cx="11163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172B33"/>
                </a:solidFill>
                <a:latin typeface="Helvetica Neue"/>
                <a:ea typeface="Helvetica Neue"/>
                <a:cs typeface="Helvetica Neue"/>
              </a:defRPr>
            </a:defPPr>
            <a:lvl1pPr>
              <a:defRPr sz="3150" b="1">
                <a:solidFill>
                  <a:srgbClr val="172B33"/>
                </a:solidFill>
                <a:latin typeface="Helvetica Neue"/>
                <a:ea typeface="Helvetica Neue"/>
                <a:cs typeface="Helvetica Neue"/>
              </a:defRPr>
            </a:lvl1pPr>
            <a:lvl2pPr>
              <a:defRPr sz="3150" b="1">
                <a:solidFill>
                  <a:srgbClr val="172B33"/>
                </a:solidFill>
                <a:latin typeface="Helvetica Neue"/>
                <a:ea typeface="Helvetica Neue"/>
                <a:cs typeface="Helvetica Neue"/>
              </a:defRPr>
            </a:lvl2pPr>
            <a:lvl3pPr>
              <a:defRPr sz="3150" b="1">
                <a:solidFill>
                  <a:srgbClr val="172B33"/>
                </a:solidFill>
                <a:latin typeface="Helvetica Neue"/>
                <a:ea typeface="Helvetica Neue"/>
                <a:cs typeface="Helvetica Neue"/>
              </a:defRPr>
            </a:lvl3pPr>
            <a:lvl4pPr>
              <a:defRPr sz="3150" b="1">
                <a:solidFill>
                  <a:srgbClr val="172B33"/>
                </a:solidFill>
                <a:latin typeface="Helvetica Neue"/>
                <a:ea typeface="Helvetica Neue"/>
                <a:cs typeface="Helvetica Neue"/>
              </a:defRPr>
            </a:lvl4pPr>
            <a:lvl5pPr>
              <a:defRPr sz="3150" b="1">
                <a:solidFill>
                  <a:srgbClr val="172B33"/>
                </a:solidFill>
                <a:latin typeface="Helvetica Neue"/>
                <a:ea typeface="Helvetica Neue"/>
                <a:cs typeface="Helvetica Neue"/>
              </a:defRPr>
            </a:lvl5pPr>
            <a:lvl6pPr>
              <a:defRPr sz="3150" b="1">
                <a:solidFill>
                  <a:srgbClr val="172B33"/>
                </a:solidFill>
                <a:latin typeface="Helvetica Neue"/>
                <a:ea typeface="Helvetica Neue"/>
                <a:cs typeface="Helvetica Neue"/>
              </a:defRPr>
            </a:lvl6pPr>
            <a:lvl7pPr>
              <a:defRPr sz="3150" b="1">
                <a:solidFill>
                  <a:srgbClr val="172B33"/>
                </a:solidFill>
                <a:latin typeface="Helvetica Neue"/>
                <a:ea typeface="Helvetica Neue"/>
                <a:cs typeface="Helvetica Neue"/>
              </a:defRPr>
            </a:lvl7pPr>
            <a:lvl8pPr>
              <a:defRPr sz="3150" b="1">
                <a:solidFill>
                  <a:srgbClr val="172B33"/>
                </a:solidFill>
                <a:latin typeface="Helvetica Neue"/>
                <a:ea typeface="Helvetica Neue"/>
                <a:cs typeface="Helvetica Neue"/>
              </a:defRPr>
            </a:lvl8pPr>
            <a:lvl9pPr>
              <a:defRPr sz="3150" b="1">
                <a:solidFill>
                  <a:srgbClr val="172B33"/>
                </a:solidFill>
                <a:latin typeface="Helvetica Neue"/>
                <a:ea typeface="Helvetica Neue"/>
                <a:cs typeface="Helvetica Neue"/>
              </a:defRPr>
            </a:lvl9pPr>
          </a:lstStyle>
          <a:p xmlns:a="http://schemas.openxmlformats.org/drawingml/2006/main">
            <a:pPr>
              <a:defRPr sz="3150" b="1">
                <a:solidFill>
                  <a:srgbClr val="172B33"/>
                </a:solidFill>
                <a:latin typeface="Helvetica Neue"/>
                <a:ea typeface="Helvetica Neue"/>
                <a:cs typeface="Helvetica Neue"/>
              </a:defRPr>
            </a:pPr>
            <a:r>
              <a:rPr sz="3150" b="1">
                <a:solidFill>
                  <a:srgbClr val="172B33"/>
                </a:solidFill>
                <a:latin typeface="Helvetica Neue"/>
                <a:ea typeface="Helvetica Neue"/>
                <a:cs typeface="Helvetica Neue"/>
              </a:rPr>
              <a:t>Oncofetal intake and brachyury follow-up</a:t>
            </a:r>
          </a:p>
        </p:txBody>
      </p:sp>
      <p:graphicFrame>
        <p:nvGraphicFramePr>
          <p:cNvPr id="2" name="">
            <a:extLst xmlns:a="http://schemas.openxmlformats.org/drawingml/2006/main">
              <a:ext uri="{FF2B5EF4-FFF2-40B4-BE49-F238E27FC236}">
                <a16:creationId xmlns:a16="http://schemas.microsoft.com/office/drawing/2014/main" id="{75F7B929-D1A4-407D-B123-2B971DB6E703}"/>
              </a:ext>
            </a:extLst>
          </p:cNvPr>
          <p:cNvGraphicFramePr/>
          <p:nvPr/>
        </p:nvGraphicFramePr>
        <p:xfrm>
          <a:off xmlns:a="http://schemas.openxmlformats.org/drawingml/2006/main" x="514350" y="1276350"/>
          <a:ext xmlns:a="http://schemas.openxmlformats.org/drawingml/2006/main" cx="11163300" cy="3429000"/>
        </p:xfrm>
        <a:graphic xmlns:a="http://schemas.openxmlformats.org/drawingml/2006/main">
          <a:graphicData uri="http://schemas.openxmlformats.org/drawingml/2006/table">
            <a:tbl>
              <a:tblPr/>
              <a:tblGrid>
                <a:gridCol w="3524250"/>
                <a:gridCol w="3429000"/>
                <a:gridCol w="4210050"/>
              </a:tblGrid>
              <a:tr h="571500">
                <a:tc>
                  <a:txBody>
                    <a:bodyPr/>
                    <a:lstStyle/>
                    <a:p>
                      <a:r>
                        <a:rPr sz="1725" b="1">
                          <a:solidFill>
                            <a:srgbClr val="FFFFFF"/>
                          </a:solidFill>
                          <a:latin typeface="Helvetica Neue"/>
                          <a:ea typeface="Helvetica Neue"/>
                          <a:cs typeface="Helvetica Neue"/>
                        </a:rPr>
                        <a:t>Source / target</a:t>
                      </a:r>
                    </a:p>
                  </a:txBody>
                  <a:tcPr marL="76200" marR="76200" marT="38100" marB="38100">
                    <a:lnL w="4763">
                      <a:solidFill>
                        <a:srgbClr val="D7E2DE"/>
                      </a:solidFill>
                      <a:prstDash val="solid"/>
                    </a:lnL>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725" b="1">
                          <a:solidFill>
                            <a:srgbClr val="FFFFFF"/>
                          </a:solidFill>
                          <a:latin typeface="Helvetica Neue"/>
                          <a:ea typeface="Helvetica Neue"/>
                          <a:cs typeface="Helvetica Neue"/>
                        </a:rPr>
                        <a:t>Current status</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c>
                  <a:txBody>
                    <a:bodyPr/>
                    <a:lstStyle/>
                    <a:p>
                      <a:r>
                        <a:rPr sz="1725" b="1">
                          <a:solidFill>
                            <a:srgbClr val="FFFFFF"/>
                          </a:solidFill>
                          <a:latin typeface="Helvetica Neue"/>
                          <a:ea typeface="Helvetica Neue"/>
                          <a:cs typeface="Helvetica Neue"/>
                        </a:rPr>
                        <a:t>What it adds</a:t>
                      </a:r>
                    </a:p>
                  </a:txBody>
                  <a:tcPr marL="76200" marR="76200" marT="38100" marB="38100">
                    <a:lnR w="4763">
                      <a:solidFill>
                        <a:srgbClr val="D7E2DE"/>
                      </a:solidFill>
                      <a:prstDash val="solid"/>
                    </a:lnR>
                    <a:lnT w="4763">
                      <a:solidFill>
                        <a:srgbClr val="D7E2DE"/>
                      </a:solidFill>
                      <a:prstDash val="solid"/>
                    </a:lnT>
                    <a:lnB w="4763">
                      <a:solidFill>
                        <a:srgbClr val="D7E2DE"/>
                      </a:solidFill>
                      <a:prstDash val="solid"/>
                    </a:lnB>
                    <a:solidFill>
                      <a:srgbClr val="13776F"/>
                    </a:solidFill>
                  </a:tcPr>
                </a:tc>
              </a:tr>
              <a:tr h="571500">
                <a:tc>
                  <a:txBody>
                    <a:bodyPr/>
                    <a:lstStyle/>
                    <a:p>
                      <a:r>
                        <a:rPr sz="1725" b="0">
                          <a:solidFill>
                            <a:srgbClr val="172B33"/>
                          </a:solidFill>
                          <a:latin typeface="Helvetica Neue"/>
                          <a:ea typeface="Helvetica Neue"/>
                          <a:cs typeface="Helvetica Neue"/>
                        </a:rPr>
                        <a:t>CLDN6 clinical trial evidence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Included as a nomination</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Explicit oncofetal target, product-specific outcomes</a:t>
                      </a:r>
                    </a:p>
                  </a:txBody>
                  <a:tcPr marL="76200" marR="76200" marT="38100" marB="38100">
                    <a:lnR w="4763">
                      <a:solidFill>
                        <a:srgbClr val="D7E2DE"/>
                      </a:solidFill>
                      <a:prstDash val="solid"/>
                    </a:lnR>
                    <a:lnB w="4763">
                      <a:solidFill>
                        <a:srgbClr val="D7E2DE"/>
                      </a:solidFill>
                      <a:prstDash val="solid"/>
                    </a:lnB>
                    <a:solidFill>
                      <a:srgbClr val="FFFFFF"/>
                    </a:solidFill>
                  </a:tcPr>
                </a:tc>
              </a:tr>
              <a:tr h="571500">
                <a:tc>
                  <a:txBody>
                    <a:bodyPr/>
                    <a:lstStyle/>
                    <a:p>
                      <a:r>
                        <a:rPr sz="1725" b="0">
                          <a:solidFill>
                            <a:srgbClr val="172B33"/>
                          </a:solidFill>
                          <a:latin typeface="Helvetica Neue"/>
                          <a:ea typeface="Helvetica Neue"/>
                          <a:cs typeface="Helvetica Neue"/>
                        </a:rPr>
                        <a:t>Su 2024 oncofetal liver signature</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200 reported genes, not imported</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A broader fetal / tumor expression program</a:t>
                      </a:r>
                    </a:p>
                  </a:txBody>
                  <a:tcPr marL="76200" marR="76200" marT="38100" marB="38100">
                    <a:lnR w="4763">
                      <a:solidFill>
                        <a:srgbClr val="D7E2DE"/>
                      </a:solidFill>
                      <a:prstDash val="solid"/>
                    </a:lnR>
                    <a:lnB w="4763">
                      <a:solidFill>
                        <a:srgbClr val="D7E2DE"/>
                      </a:solidFill>
                      <a:prstDash val="solid"/>
                    </a:lnB>
                    <a:solidFill>
                      <a:srgbClr val="F2F6F4"/>
                    </a:solidFill>
                  </a:tcPr>
                </a:tc>
              </a:tr>
              <a:tr h="571500">
                <a:tc>
                  <a:txBody>
                    <a:bodyPr/>
                    <a:lstStyle/>
                    <a:p>
                      <a:r>
                        <a:rPr sz="1725" b="0">
                          <a:solidFill>
                            <a:srgbClr val="172B33"/>
                          </a:solidFill>
                          <a:latin typeface="Helvetica Neue"/>
                          <a:ea typeface="Helvetica Neue"/>
                          <a:cs typeface="Helvetica Neue"/>
                        </a:rPr>
                        <a:t>Gastrulation and organogenesis atlases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Assessed as sources, not ingested</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Embryonic stage and lineage expression</a:t>
                      </a:r>
                    </a:p>
                  </a:txBody>
                  <a:tcPr marL="76200" marR="76200" marT="38100" marB="38100">
                    <a:lnR w="4763">
                      <a:solidFill>
                        <a:srgbClr val="D7E2DE"/>
                      </a:solidFill>
                      <a:prstDash val="solid"/>
                    </a:lnR>
                    <a:lnB w="4763">
                      <a:solidFill>
                        <a:srgbClr val="D7E2DE"/>
                      </a:solidFill>
                      <a:prstDash val="solid"/>
                    </a:lnB>
                    <a:solidFill>
                      <a:srgbClr val="FFFFFF"/>
                    </a:solidFill>
                  </a:tcPr>
                </a:tc>
              </a:tr>
              <a:tr h="571500">
                <a:tc>
                  <a:txBody>
                    <a:bodyPr/>
                    <a:lstStyle/>
                    <a:p>
                      <a:r>
                        <a:rPr sz="1725" b="0">
                          <a:solidFill>
                            <a:srgbClr val="172B33"/>
                          </a:solidFill>
                          <a:latin typeface="Helvetica Neue"/>
                          <a:ea typeface="Helvetica Neue"/>
                          <a:cs typeface="Helvetica Neue"/>
                        </a:rPr>
                        <a:t>Cao / DESCARTES fetal atlas</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Assessed as a source, not ingested</a:t>
                      </a:r>
                    </a:p>
                  </a:txBody>
                  <a:tcPr marL="76200" marR="76200" marT="38100" marB="38100">
                    <a:lnR w="4763">
                      <a:solidFill>
                        <a:srgbClr val="D7E2DE"/>
                      </a:solidFill>
                      <a:prstDash val="solid"/>
                    </a:lnR>
                    <a:lnB w="4763">
                      <a:solidFill>
                        <a:srgbClr val="D7E2DE"/>
                      </a:solidFill>
                      <a:prstDash val="solid"/>
                    </a:lnB>
                    <a:solidFill>
                      <a:srgbClr val="F2F6F4"/>
                    </a:solidFill>
                  </a:tcPr>
                </a:tc>
                <a:tc>
                  <a:txBody>
                    <a:bodyPr/>
                    <a:lstStyle/>
                    <a:p>
                      <a:r>
                        <a:rPr sz="1725" b="0">
                          <a:solidFill>
                            <a:srgbClr val="172B33"/>
                          </a:solidFill>
                          <a:latin typeface="Helvetica Neue"/>
                          <a:ea typeface="Helvetica Neue"/>
                          <a:cs typeface="Helvetica Neue"/>
                        </a:rPr>
                        <a:t>Fetal organs, cell types and coverage</a:t>
                      </a:r>
                    </a:p>
                  </a:txBody>
                  <a:tcPr marL="76200" marR="76200" marT="38100" marB="38100">
                    <a:lnR w="4763">
                      <a:solidFill>
                        <a:srgbClr val="D7E2DE"/>
                      </a:solidFill>
                      <a:prstDash val="solid"/>
                    </a:lnR>
                    <a:lnB w="4763">
                      <a:solidFill>
                        <a:srgbClr val="D7E2DE"/>
                      </a:solidFill>
                      <a:prstDash val="solid"/>
                    </a:lnB>
                    <a:solidFill>
                      <a:srgbClr val="F2F6F4"/>
                    </a:solidFill>
                  </a:tcPr>
                </a:tc>
              </a:tr>
              <a:tr h="571500">
                <a:tc>
                  <a:txBody>
                    <a:bodyPr/>
                    <a:lstStyle/>
                    <a:p>
                      <a:r>
                        <a:rPr sz="1725" b="0">
                          <a:solidFill>
                            <a:srgbClr val="172B33"/>
                          </a:solidFill>
                          <a:latin typeface="Helvetica Neue"/>
                          <a:ea typeface="Helvetica Neue"/>
                          <a:cs typeface="Helvetica Neue"/>
                        </a:rPr>
                        <a:t>TBXT / brachyury</a:t>
                      </a:r>
                    </a:p>
                  </a:txBody>
                  <a:tcPr marL="76200" marR="76200" marT="38100" marB="38100">
                    <a:lnL w="4763">
                      <a:solidFill>
                        <a:srgbClr val="D7E2DE"/>
                      </a:solidFill>
                      <a:prstDash val="solid"/>
                    </a:lnL>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Not selected or currently nominated</a:t>
                      </a:r>
                    </a:p>
                  </a:txBody>
                  <a:tcPr marL="76200" marR="76200" marT="38100" marB="38100">
                    <a:lnR w="4763">
                      <a:solidFill>
                        <a:srgbClr val="D7E2DE"/>
                      </a:solidFill>
                      <a:prstDash val="solid"/>
                    </a:lnR>
                    <a:lnB w="4763">
                      <a:solidFill>
                        <a:srgbClr val="D7E2DE"/>
                      </a:solidFill>
                      <a:prstDash val="solid"/>
                    </a:lnB>
                    <a:solidFill>
                      <a:srgbClr val="FFFFFF"/>
                    </a:solidFill>
                  </a:tcPr>
                </a:tc>
                <a:tc>
                  <a:txBody>
                    <a:bodyPr/>
                    <a:lstStyle/>
                    <a:p>
                      <a:r>
                        <a:rPr sz="1725" b="0">
                          <a:solidFill>
                            <a:srgbClr val="172B33"/>
                          </a:solidFill>
                          <a:latin typeface="Helvetica Neue"/>
                          <a:ea typeface="Helvetica Neue"/>
                          <a:cs typeface="Helvetica Neue"/>
                        </a:rPr>
                        <a:t>Requires fetal admission and adult disc review</a:t>
                      </a:r>
                    </a:p>
                  </a:txBody>
                  <a:tcPr marL="76200" marR="76200" marT="38100" marB="38100">
                    <a:lnR w="4763">
                      <a:solidFill>
                        <a:srgbClr val="D7E2DE"/>
                      </a:solidFill>
                      <a:prstDash val="solid"/>
                    </a:lnR>
                    <a:lnB w="4763">
                      <a:solidFill>
                        <a:srgbClr val="D7E2D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187EBC28-C51E-45E7-8A69-E433FFE1EA51}"/>
              </a:ext>
            </a:extLst>
          </p:cNvPr>
          <p:cNvSpPr>
            <a:spLocks xmlns:a="http://schemas.openxmlformats.org/drawingml/2006/main" noGrp="1"/>
          </p:cNvSpPr>
          <p:nvPr/>
        </p:nvSpPr>
        <p:spPr>
          <a:xfrm xmlns:a="http://schemas.openxmlformats.org/drawingml/2006/main">
            <a:off x="514350" y="5010150"/>
            <a:ext cx="10953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3776F"/>
                </a:solidFill>
                <a:latin typeface="Helvetica Neue"/>
                <a:ea typeface="Helvetica Neue"/>
                <a:cs typeface="Helvetica Neue"/>
              </a:defRPr>
            </a:defPPr>
            <a:lvl1pPr>
              <a:defRPr sz="2100" b="1">
                <a:solidFill>
                  <a:srgbClr val="13776F"/>
                </a:solidFill>
                <a:latin typeface="Helvetica Neue"/>
                <a:ea typeface="Helvetica Neue"/>
                <a:cs typeface="Helvetica Neue"/>
              </a:defRPr>
            </a:lvl1pPr>
            <a:lvl2pPr>
              <a:defRPr sz="2100" b="1">
                <a:solidFill>
                  <a:srgbClr val="13776F"/>
                </a:solidFill>
                <a:latin typeface="Helvetica Neue"/>
                <a:ea typeface="Helvetica Neue"/>
                <a:cs typeface="Helvetica Neue"/>
              </a:defRPr>
            </a:lvl2pPr>
            <a:lvl3pPr>
              <a:defRPr sz="2100" b="1">
                <a:solidFill>
                  <a:srgbClr val="13776F"/>
                </a:solidFill>
                <a:latin typeface="Helvetica Neue"/>
                <a:ea typeface="Helvetica Neue"/>
                <a:cs typeface="Helvetica Neue"/>
              </a:defRPr>
            </a:lvl3pPr>
            <a:lvl4pPr>
              <a:defRPr sz="2100" b="1">
                <a:solidFill>
                  <a:srgbClr val="13776F"/>
                </a:solidFill>
                <a:latin typeface="Helvetica Neue"/>
                <a:ea typeface="Helvetica Neue"/>
                <a:cs typeface="Helvetica Neue"/>
              </a:defRPr>
            </a:lvl4pPr>
            <a:lvl5pPr>
              <a:defRPr sz="2100" b="1">
                <a:solidFill>
                  <a:srgbClr val="13776F"/>
                </a:solidFill>
                <a:latin typeface="Helvetica Neue"/>
                <a:ea typeface="Helvetica Neue"/>
                <a:cs typeface="Helvetica Neue"/>
              </a:defRPr>
            </a:lvl5pPr>
            <a:lvl6pPr>
              <a:defRPr sz="2100" b="1">
                <a:solidFill>
                  <a:srgbClr val="13776F"/>
                </a:solidFill>
                <a:latin typeface="Helvetica Neue"/>
                <a:ea typeface="Helvetica Neue"/>
                <a:cs typeface="Helvetica Neue"/>
              </a:defRPr>
            </a:lvl6pPr>
            <a:lvl7pPr>
              <a:defRPr sz="2100" b="1">
                <a:solidFill>
                  <a:srgbClr val="13776F"/>
                </a:solidFill>
                <a:latin typeface="Helvetica Neue"/>
                <a:ea typeface="Helvetica Neue"/>
                <a:cs typeface="Helvetica Neue"/>
              </a:defRPr>
            </a:lvl7pPr>
            <a:lvl8pPr>
              <a:defRPr sz="2100" b="1">
                <a:solidFill>
                  <a:srgbClr val="13776F"/>
                </a:solidFill>
                <a:latin typeface="Helvetica Neue"/>
                <a:ea typeface="Helvetica Neue"/>
                <a:cs typeface="Helvetica Neue"/>
              </a:defRPr>
            </a:lvl8pPr>
            <a:lvl9pPr>
              <a:defRPr sz="2100" b="1">
                <a:solidFill>
                  <a:srgbClr val="13776F"/>
                </a:solidFill>
                <a:latin typeface="Helvetica Neue"/>
                <a:ea typeface="Helvetica Neue"/>
                <a:cs typeface="Helvetica Neue"/>
              </a:defRPr>
            </a:lvl9pPr>
          </a:lstStyle>
          <a:p xmlns:a="http://schemas.openxmlformats.org/drawingml/2006/main">
            <a:pPr>
              <a:defRPr sz="2100" b="1">
                <a:solidFill>
                  <a:srgbClr val="13776F"/>
                </a:solidFill>
                <a:latin typeface="Helvetica Neue"/>
                <a:ea typeface="Helvetica Neue"/>
                <a:cs typeface="Helvetica Neue"/>
              </a:defRPr>
            </a:pPr>
            <a:r>
              <a:rPr sz="2100" b="1">
                <a:solidFill>
                  <a:srgbClr val="13776F"/>
                </a:solidFill>
                <a:latin typeface="Helvetica Neue"/>
                <a:ea typeface="Helvetica Neue"/>
                <a:cs typeface="Helvetica Neue"/>
              </a:rPr>
              <a:t>Developmental expression can expand nomination and admission, once measured in a calibrated source.</a:t>
            </a:r>
          </a:p>
        </p:txBody>
      </p:sp>
      <p:sp>
        <p:nvSpPr>
          <p:cNvPr id="4" name="">
            <a:extLst xmlns:a="http://schemas.openxmlformats.org/drawingml/2006/main">
              <a:ext uri="{FF2B5EF4-FFF2-40B4-BE49-F238E27FC236}">
                <a16:creationId xmlns:a16="http://schemas.microsoft.com/office/drawing/2014/main" id="{21A355F5-F712-4705-AC6E-E6E995B514AC}"/>
              </a:ext>
            </a:extLst>
          </p:cNvPr>
          <p:cNvSpPr>
            <a:spLocks xmlns:a="http://schemas.openxmlformats.org/drawingml/2006/main" noGrp="1"/>
          </p:cNvSpPr>
          <p:nvPr/>
        </p:nvSpPr>
        <p:spPr>
          <a:xfrm xmlns:a="http://schemas.openxmlformats.org/drawingml/2006/main">
            <a:off x="514350" y="5705475"/>
            <a:ext cx="10953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2B33"/>
                </a:solidFill>
                <a:latin typeface="Helvetica Neue"/>
                <a:ea typeface="Helvetica Neue"/>
                <a:cs typeface="Helvetica Neue"/>
              </a:defRPr>
            </a:defPPr>
            <a:lvl1pPr>
              <a:defRPr sz="1875" b="0">
                <a:solidFill>
                  <a:srgbClr val="172B33"/>
                </a:solidFill>
                <a:latin typeface="Helvetica Neue"/>
                <a:ea typeface="Helvetica Neue"/>
                <a:cs typeface="Helvetica Neue"/>
              </a:defRPr>
            </a:lvl1pPr>
            <a:lvl2pPr>
              <a:defRPr sz="1875" b="0">
                <a:solidFill>
                  <a:srgbClr val="172B33"/>
                </a:solidFill>
                <a:latin typeface="Helvetica Neue"/>
                <a:ea typeface="Helvetica Neue"/>
                <a:cs typeface="Helvetica Neue"/>
              </a:defRPr>
            </a:lvl2pPr>
            <a:lvl3pPr>
              <a:defRPr sz="1875" b="0">
                <a:solidFill>
                  <a:srgbClr val="172B33"/>
                </a:solidFill>
                <a:latin typeface="Helvetica Neue"/>
                <a:ea typeface="Helvetica Neue"/>
                <a:cs typeface="Helvetica Neue"/>
              </a:defRPr>
            </a:lvl3pPr>
            <a:lvl4pPr>
              <a:defRPr sz="1875" b="0">
                <a:solidFill>
                  <a:srgbClr val="172B33"/>
                </a:solidFill>
                <a:latin typeface="Helvetica Neue"/>
                <a:ea typeface="Helvetica Neue"/>
                <a:cs typeface="Helvetica Neue"/>
              </a:defRPr>
            </a:lvl4pPr>
            <a:lvl5pPr>
              <a:defRPr sz="1875" b="0">
                <a:solidFill>
                  <a:srgbClr val="172B33"/>
                </a:solidFill>
                <a:latin typeface="Helvetica Neue"/>
                <a:ea typeface="Helvetica Neue"/>
                <a:cs typeface="Helvetica Neue"/>
              </a:defRPr>
            </a:lvl5pPr>
            <a:lvl6pPr>
              <a:defRPr sz="1875" b="0">
                <a:solidFill>
                  <a:srgbClr val="172B33"/>
                </a:solidFill>
                <a:latin typeface="Helvetica Neue"/>
                <a:ea typeface="Helvetica Neue"/>
                <a:cs typeface="Helvetica Neue"/>
              </a:defRPr>
            </a:lvl6pPr>
            <a:lvl7pPr>
              <a:defRPr sz="1875" b="0">
                <a:solidFill>
                  <a:srgbClr val="172B33"/>
                </a:solidFill>
                <a:latin typeface="Helvetica Neue"/>
                <a:ea typeface="Helvetica Neue"/>
                <a:cs typeface="Helvetica Neue"/>
              </a:defRPr>
            </a:lvl7pPr>
            <a:lvl8pPr>
              <a:defRPr sz="1875" b="0">
                <a:solidFill>
                  <a:srgbClr val="172B33"/>
                </a:solidFill>
                <a:latin typeface="Helvetica Neue"/>
                <a:ea typeface="Helvetica Neue"/>
                <a:cs typeface="Helvetica Neue"/>
              </a:defRPr>
            </a:lvl8pPr>
            <a:lvl9pPr>
              <a:defRPr sz="1875" b="0">
                <a:solidFill>
                  <a:srgbClr val="172B33"/>
                </a:solidFill>
                <a:latin typeface="Helvetica Neue"/>
                <a:ea typeface="Helvetica Neue"/>
                <a:cs typeface="Helvetica Neue"/>
              </a:defRPr>
            </a:lvl9pPr>
          </a:lstStyle>
          <a:p xmlns:a="http://schemas.openxmlformats.org/drawingml/2006/main">
            <a:pPr>
              <a:defRPr sz="1875" b="0">
                <a:solidFill>
                  <a:srgbClr val="172B33"/>
                </a:solidFill>
                <a:latin typeface="Helvetica Neue"/>
                <a:ea typeface="Helvetica Neue"/>
                <a:cs typeface="Helvetica Neue"/>
              </a:defRPr>
            </a:pPr>
            <a:r>
              <a:rPr sz="1875" b="0">
                <a:solidFill>
                  <a:srgbClr val="172B33"/>
                </a:solidFill>
                <a:latin typeface="Helvetica Neue"/>
                <a:ea typeface="Helvetica Neue"/>
                <a:cs typeface="Helvetica Neue"/>
              </a:rPr>
              <a:t>The adult normal-expression gate still applies. A high fetal signal cannot erase adult cell expression.</a:t>
            </a:r>
          </a:p>
        </p:txBody>
      </p:sp>
      <p:sp>
        <p:nvSpPr>
          <p:cNvPr id="5" name="">
            <a:extLst xmlns:a="http://schemas.openxmlformats.org/drawingml/2006/main">
              <a:ext uri="{FF2B5EF4-FFF2-40B4-BE49-F238E27FC236}">
                <a16:creationId xmlns:a16="http://schemas.microsoft.com/office/drawing/2014/main" id="{EF6C3E36-E8BE-4BEA-9CB3-8D5E1D887286}"/>
              </a:ext>
            </a:extLst>
          </p:cNvPr>
          <p:cNvSpPr>
            <a:spLocks xmlns:a="http://schemas.openxmlformats.org/drawingml/2006/main" noGrp="1"/>
          </p:cNvSpPr>
          <p:nvPr/>
        </p:nvSpPr>
        <p:spPr>
          <a:xfrm xmlns:a="http://schemas.openxmlformats.org/drawingml/2006/main">
            <a:off x="514350" y="6229350"/>
            <a:ext cx="111633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476168"/>
                </a:solidFill>
                <a:latin typeface="Helvetica Neue"/>
                <a:ea typeface="Helvetica Neue"/>
                <a:cs typeface="Helvetica Neue"/>
              </a:defRPr>
            </a:defPPr>
            <a:lvl1pPr>
              <a:defRPr sz="1350" b="0">
                <a:solidFill>
                  <a:srgbClr val="476168"/>
                </a:solidFill>
                <a:latin typeface="Helvetica Neue"/>
                <a:ea typeface="Helvetica Neue"/>
                <a:cs typeface="Helvetica Neue"/>
              </a:defRPr>
            </a:lvl1pPr>
            <a:lvl2pPr>
              <a:defRPr sz="1350" b="0">
                <a:solidFill>
                  <a:srgbClr val="476168"/>
                </a:solidFill>
                <a:latin typeface="Helvetica Neue"/>
                <a:ea typeface="Helvetica Neue"/>
                <a:cs typeface="Helvetica Neue"/>
              </a:defRPr>
            </a:lvl2pPr>
            <a:lvl3pPr>
              <a:defRPr sz="1350" b="0">
                <a:solidFill>
                  <a:srgbClr val="476168"/>
                </a:solidFill>
                <a:latin typeface="Helvetica Neue"/>
                <a:ea typeface="Helvetica Neue"/>
                <a:cs typeface="Helvetica Neue"/>
              </a:defRPr>
            </a:lvl3pPr>
            <a:lvl4pPr>
              <a:defRPr sz="1350" b="0">
                <a:solidFill>
                  <a:srgbClr val="476168"/>
                </a:solidFill>
                <a:latin typeface="Helvetica Neue"/>
                <a:ea typeface="Helvetica Neue"/>
                <a:cs typeface="Helvetica Neue"/>
              </a:defRPr>
            </a:lvl4pPr>
            <a:lvl5pPr>
              <a:defRPr sz="1350" b="0">
                <a:solidFill>
                  <a:srgbClr val="476168"/>
                </a:solidFill>
                <a:latin typeface="Helvetica Neue"/>
                <a:ea typeface="Helvetica Neue"/>
                <a:cs typeface="Helvetica Neue"/>
              </a:defRPr>
            </a:lvl5pPr>
            <a:lvl6pPr>
              <a:defRPr sz="1350" b="0">
                <a:solidFill>
                  <a:srgbClr val="476168"/>
                </a:solidFill>
                <a:latin typeface="Helvetica Neue"/>
                <a:ea typeface="Helvetica Neue"/>
                <a:cs typeface="Helvetica Neue"/>
              </a:defRPr>
            </a:lvl6pPr>
            <a:lvl7pPr>
              <a:defRPr sz="1350" b="0">
                <a:solidFill>
                  <a:srgbClr val="476168"/>
                </a:solidFill>
                <a:latin typeface="Helvetica Neue"/>
                <a:ea typeface="Helvetica Neue"/>
                <a:cs typeface="Helvetica Neue"/>
              </a:defRPr>
            </a:lvl7pPr>
            <a:lvl8pPr>
              <a:defRPr sz="1350" b="0">
                <a:solidFill>
                  <a:srgbClr val="476168"/>
                </a:solidFill>
                <a:latin typeface="Helvetica Neue"/>
                <a:ea typeface="Helvetica Neue"/>
                <a:cs typeface="Helvetica Neue"/>
              </a:defRPr>
            </a:lvl8pPr>
            <a:lvl9pPr>
              <a:defRPr sz="1350" b="0">
                <a:solidFill>
                  <a:srgbClr val="476168"/>
                </a:solidFill>
                <a:latin typeface="Helvetica Neue"/>
                <a:ea typeface="Helvetica Neue"/>
                <a:cs typeface="Helvetica Neue"/>
              </a:defRPr>
            </a:lvl9pPr>
          </a:lstStyle>
          <a:p xmlns:a="http://schemas.openxmlformats.org/drawingml/2006/main">
            <a:pPr>
              <a:defRPr sz="1350" b="0">
                <a:solidFill>
                  <a:srgbClr val="476168"/>
                </a:solidFill>
                <a:latin typeface="Helvetica Neue"/>
                <a:ea typeface="Helvetica Neue"/>
                <a:cs typeface="Helvetica Neue"/>
              </a:defRPr>
            </a:pPr>
            <a:r>
              <a:rPr sz="1350" b="0">
                <a:solidFill>
                  <a:srgbClr val="476168"/>
                </a:solidFill>
                <a:latin typeface="Helvetica Neue"/>
                <a:ea typeface="Helvetica Neue"/>
                <a:cs typeface="Helvetica Neue"/>
              </a:rPr>
              <a:t>Su 2024 DOI: 10.7150/thno.99633. Its 200 genes are expression-program leads; overlap with the current intake is not yet computed.</a:t>
            </a:r>
          </a:p>
        </p:txBody>
      </p:sp>
    </p:spTree>
    <p:extLst>
      <p:ext uri="{BB962C8B-B14F-4D97-AF65-F5344CB8AC3E}">
        <p14:creationId xmlns:p14="http://schemas.microsoft.com/office/powerpoint/2010/main" val="1865159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2026-10-26T18:22:16.8670000Z</dcterms:created>
  <dcterms:modified xsi:type="dcterms:W3CDTF">2026-10-26T18:22:16.8670000Z</dcterms:modified>
</coreProperties>
</file>